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745" r:id="rId1"/>
  </p:sldMasterIdLst>
  <p:notesMasterIdLst>
    <p:notesMasterId r:id="rId24"/>
  </p:notesMasterIdLst>
  <p:sldIdLst>
    <p:sldId id="256" r:id="rId2"/>
    <p:sldId id="257" r:id="rId3"/>
    <p:sldId id="273" r:id="rId4"/>
    <p:sldId id="274" r:id="rId5"/>
    <p:sldId id="259" r:id="rId6"/>
    <p:sldId id="277" r:id="rId7"/>
    <p:sldId id="279" r:id="rId8"/>
    <p:sldId id="281" r:id="rId9"/>
    <p:sldId id="280" r:id="rId10"/>
    <p:sldId id="261" r:id="rId11"/>
    <p:sldId id="262" r:id="rId12"/>
    <p:sldId id="282" r:id="rId13"/>
    <p:sldId id="283" r:id="rId14"/>
    <p:sldId id="284" r:id="rId15"/>
    <p:sldId id="268" r:id="rId16"/>
    <p:sldId id="269" r:id="rId17"/>
    <p:sldId id="264" r:id="rId18"/>
    <p:sldId id="270" r:id="rId19"/>
    <p:sldId id="265" r:id="rId20"/>
    <p:sldId id="266" r:id="rId21"/>
    <p:sldId id="267" r:id="rId22"/>
    <p:sldId id="275" r:id="rId23"/>
  </p:sldIdLst>
  <p:sldSz cx="7620000" cy="5715000"/>
  <p:notesSz cx="6858000" cy="9144000"/>
  <p:defaultTextStyle>
    <a:defPPr>
      <a:defRPr lang="en-US"/>
    </a:defPPr>
    <a:lvl1pPr marL="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F6CA6FAB-C913-4F5A-8517-E478B2B93F31}">
          <p14:sldIdLst>
            <p14:sldId id="256"/>
            <p14:sldId id="257"/>
            <p14:sldId id="273"/>
            <p14:sldId id="274"/>
            <p14:sldId id="259"/>
          </p14:sldIdLst>
        </p14:section>
        <p14:section name="Problems" id="{7323AD85-EA65-4CA3-B76B-26E357CA5368}">
          <p14:sldIdLst>
            <p14:sldId id="277"/>
            <p14:sldId id="279"/>
            <p14:sldId id="281"/>
          </p14:sldIdLst>
        </p14:section>
        <p14:section name="Design" id="{D34261C9-3925-4DBD-86C9-200ABDABE543}">
          <p14:sldIdLst>
            <p14:sldId id="280"/>
            <p14:sldId id="261"/>
            <p14:sldId id="262"/>
            <p14:sldId id="282"/>
            <p14:sldId id="283"/>
            <p14:sldId id="284"/>
          </p14:sldIdLst>
        </p14:section>
        <p14:section name="Implementation" id="{835603AA-FE88-43C4-8042-F3EC9F0BF10F}">
          <p14:sldIdLst>
            <p14:sldId id="268"/>
          </p14:sldIdLst>
        </p14:section>
        <p14:section name="Feasibility" id="{98379B2B-4500-495C-8687-7B1F07F91FFE}">
          <p14:sldIdLst>
            <p14:sldId id="269"/>
            <p14:sldId id="264"/>
            <p14:sldId id="270"/>
          </p14:sldIdLst>
        </p14:section>
        <p14:section name="Related" id="{20CF390F-E878-4E86-A361-F98942505BDC}">
          <p14:sldIdLst>
            <p14:sldId id="265"/>
          </p14:sldIdLst>
        </p14:section>
        <p14:section name="End" id="{20D7E8F8-A9C0-442F-825F-C506E0F816D8}">
          <p14:sldIdLst>
            <p14:sldId id="266"/>
            <p14:sldId id="267"/>
          </p14:sldIdLst>
        </p14:section>
        <p14:section name="Extra" id="{B1B3E5AD-7E78-430B-8F0F-0A0E6D20E0FC}">
          <p14:sldIdLst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800" userDrawn="1">
          <p15:clr>
            <a:srgbClr val="A4A3A4"/>
          </p15:clr>
        </p15:guide>
        <p15:guide id="2" pos="240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vin Boos" initials="KB" lastIdx="2" clrIdx="0">
    <p:extLst>
      <p:ext uri="{19B8F6BF-5375-455C-9EA6-DF929625EA0E}">
        <p15:presenceInfo xmlns:p15="http://schemas.microsoft.com/office/powerpoint/2012/main" userId="52549e4e49cc183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979"/>
    <a:srgbClr val="00417B"/>
    <a:srgbClr val="FF9393"/>
    <a:srgbClr val="FF2D2D"/>
    <a:srgbClr val="FF33CC"/>
    <a:srgbClr val="605F64"/>
    <a:srgbClr val="FADC90"/>
    <a:srgbClr val="7271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36" autoAdjust="0"/>
    <p:restoredTop sz="77567" autoAdjust="0"/>
  </p:normalViewPr>
  <p:slideViewPr>
    <p:cSldViewPr snapToGrid="0">
      <p:cViewPr varScale="1">
        <p:scale>
          <a:sx n="71" d="100"/>
          <a:sy n="71" d="100"/>
        </p:scale>
        <p:origin x="1484" y="44"/>
      </p:cViewPr>
      <p:guideLst>
        <p:guide orient="horz" pos="1800"/>
        <p:guide pos="2400"/>
      </p:guideLst>
    </p:cSldViewPr>
  </p:slideViewPr>
  <p:outlineViewPr>
    <p:cViewPr>
      <p:scale>
        <a:sx n="33" d="100"/>
        <a:sy n="33" d="100"/>
      </p:scale>
      <p:origin x="0" y="-4112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8B0E9B-593A-0B46-90DE-387D8B744551}" type="doc">
      <dgm:prSet loTypeId="urn:microsoft.com/office/officeart/2005/8/layout/chevron1" loCatId="" qsTypeId="urn:microsoft.com/office/officeart/2005/8/quickstyle/simple2" qsCatId="simple" csTypeId="urn:microsoft.com/office/officeart/2005/8/colors/accent1_2" csCatId="accent1" phldr="1"/>
      <dgm:spPr/>
    </dgm:pt>
    <dgm:pt modelId="{9F4838A2-09E4-474C-BD8F-F3DB0E1F8E99}">
      <dgm:prSet phldrT="[Text]" custT="1"/>
      <dgm:spPr>
        <a:solidFill>
          <a:schemeClr val="accent1"/>
        </a:solidFill>
      </dgm:spPr>
      <dgm:t>
        <a:bodyPr/>
        <a:lstStyle/>
        <a:p>
          <a:pPr>
            <a:lnSpc>
              <a:spcPct val="80000"/>
            </a:lnSpc>
          </a:pPr>
          <a:r>
            <a:rPr lang="en-US" sz="1000" b="0" dirty="0" smtClean="0">
              <a:solidFill>
                <a:schemeClr val="bg1"/>
              </a:solidFill>
              <a:latin typeface="+mn-lt"/>
            </a:rPr>
            <a:t>Background</a:t>
          </a:r>
          <a:endParaRPr lang="en-US" sz="1000" b="0" dirty="0">
            <a:solidFill>
              <a:schemeClr val="bg1"/>
            </a:solidFill>
            <a:latin typeface="+mn-lt"/>
          </a:endParaRPr>
        </a:p>
      </dgm:t>
    </dgm:pt>
    <dgm:pt modelId="{BE9E311F-2085-764A-A56D-FFC65E5F2C10}" type="parTrans" cxnId="{82EC7483-5641-7B46-AC54-0F35D8B26964}">
      <dgm:prSet/>
      <dgm:spPr/>
      <dgm:t>
        <a:bodyPr/>
        <a:lstStyle/>
        <a:p>
          <a:pPr>
            <a:lnSpc>
              <a:spcPct val="90000"/>
            </a:lnSpc>
          </a:pPr>
          <a:endParaRPr lang="en-US">
            <a:solidFill>
              <a:schemeClr val="bg1"/>
            </a:solidFill>
          </a:endParaRPr>
        </a:p>
      </dgm:t>
    </dgm:pt>
    <dgm:pt modelId="{93BB3770-4904-8248-8BAC-9A057F04879C}" type="sibTrans" cxnId="{82EC7483-5641-7B46-AC54-0F35D8B26964}">
      <dgm:prSet/>
      <dgm:spPr/>
      <dgm:t>
        <a:bodyPr/>
        <a:lstStyle/>
        <a:p>
          <a:pPr>
            <a:lnSpc>
              <a:spcPct val="90000"/>
            </a:lnSpc>
          </a:pPr>
          <a:endParaRPr lang="en-US">
            <a:solidFill>
              <a:schemeClr val="bg1"/>
            </a:solidFill>
          </a:endParaRPr>
        </a:p>
      </dgm:t>
    </dgm:pt>
    <dgm:pt modelId="{1F9CADEE-9B83-8C40-A03F-43A634B28509}">
      <dgm:prSet phldrT="[Text]" custT="1"/>
      <dgm:spPr>
        <a:solidFill>
          <a:schemeClr val="accent1"/>
        </a:solidFill>
      </dgm:spPr>
      <dgm:t>
        <a:bodyPr/>
        <a:lstStyle/>
        <a:p>
          <a:pPr>
            <a:lnSpc>
              <a:spcPct val="80000"/>
            </a:lnSpc>
          </a:pPr>
          <a:r>
            <a:rPr lang="en-US" sz="1000" b="0" dirty="0" smtClean="0">
              <a:solidFill>
                <a:schemeClr val="bg1"/>
              </a:solidFill>
              <a:latin typeface="+mn-lt"/>
            </a:rPr>
            <a:t>Wrap Up</a:t>
          </a:r>
          <a:endParaRPr lang="en-US" sz="1000" b="0" dirty="0">
            <a:solidFill>
              <a:schemeClr val="bg1"/>
            </a:solidFill>
            <a:latin typeface="+mn-lt"/>
          </a:endParaRPr>
        </a:p>
      </dgm:t>
    </dgm:pt>
    <dgm:pt modelId="{5B6755CD-E851-BC42-95B2-B299103480BE}" type="parTrans" cxnId="{74FCB376-C6F8-E044-AE12-2E236C6AF691}">
      <dgm:prSet/>
      <dgm:spPr/>
      <dgm:t>
        <a:bodyPr/>
        <a:lstStyle/>
        <a:p>
          <a:pPr>
            <a:lnSpc>
              <a:spcPct val="90000"/>
            </a:lnSpc>
          </a:pPr>
          <a:endParaRPr lang="en-US">
            <a:solidFill>
              <a:schemeClr val="bg1"/>
            </a:solidFill>
          </a:endParaRPr>
        </a:p>
      </dgm:t>
    </dgm:pt>
    <dgm:pt modelId="{BE158638-9869-C54A-8349-C2B9E7A6F5E1}" type="sibTrans" cxnId="{74FCB376-C6F8-E044-AE12-2E236C6AF691}">
      <dgm:prSet/>
      <dgm:spPr/>
      <dgm:t>
        <a:bodyPr/>
        <a:lstStyle/>
        <a:p>
          <a:pPr>
            <a:lnSpc>
              <a:spcPct val="90000"/>
            </a:lnSpc>
          </a:pPr>
          <a:endParaRPr lang="en-US">
            <a:solidFill>
              <a:schemeClr val="bg1"/>
            </a:solidFill>
          </a:endParaRPr>
        </a:p>
      </dgm:t>
    </dgm:pt>
    <dgm:pt modelId="{AF24AC0C-31FC-8244-9FF8-BB1D9D4F0338}">
      <dgm:prSet phldrT="[Text]" custT="1"/>
      <dgm:spPr>
        <a:solidFill>
          <a:schemeClr val="accent1"/>
        </a:solidFill>
      </dgm:spPr>
      <dgm:t>
        <a:bodyPr/>
        <a:lstStyle/>
        <a:p>
          <a:pPr>
            <a:lnSpc>
              <a:spcPct val="80000"/>
            </a:lnSpc>
          </a:pPr>
          <a:r>
            <a:rPr lang="en-US" sz="1000" b="0" dirty="0" smtClean="0">
              <a:solidFill>
                <a:schemeClr val="bg1"/>
              </a:solidFill>
              <a:latin typeface="+mn-lt"/>
            </a:rPr>
            <a:t>Motivation</a:t>
          </a:r>
          <a:endParaRPr lang="en-US" sz="1000" b="0" dirty="0">
            <a:solidFill>
              <a:schemeClr val="bg1"/>
            </a:solidFill>
            <a:latin typeface="+mn-lt"/>
          </a:endParaRPr>
        </a:p>
      </dgm:t>
    </dgm:pt>
    <dgm:pt modelId="{62AAE17A-17A6-0B44-95DF-B90D926C310F}" type="parTrans" cxnId="{13AA8500-7186-F143-9CD8-E3723BA67D76}">
      <dgm:prSet/>
      <dgm:spPr/>
      <dgm:t>
        <a:bodyPr/>
        <a:lstStyle/>
        <a:p>
          <a:pPr>
            <a:lnSpc>
              <a:spcPct val="90000"/>
            </a:lnSpc>
          </a:pPr>
          <a:endParaRPr lang="en-US">
            <a:solidFill>
              <a:schemeClr val="bg1"/>
            </a:solidFill>
          </a:endParaRPr>
        </a:p>
      </dgm:t>
    </dgm:pt>
    <dgm:pt modelId="{BA147345-575B-1D4C-A8E1-11D2A8EFBCD5}" type="sibTrans" cxnId="{13AA8500-7186-F143-9CD8-E3723BA67D76}">
      <dgm:prSet/>
      <dgm:spPr/>
      <dgm:t>
        <a:bodyPr/>
        <a:lstStyle/>
        <a:p>
          <a:pPr>
            <a:lnSpc>
              <a:spcPct val="90000"/>
            </a:lnSpc>
          </a:pPr>
          <a:endParaRPr lang="en-US">
            <a:solidFill>
              <a:schemeClr val="bg1"/>
            </a:solidFill>
          </a:endParaRPr>
        </a:p>
      </dgm:t>
    </dgm:pt>
    <dgm:pt modelId="{84E78052-D140-144C-8881-AFCC7F01418A}">
      <dgm:prSet phldrT="[Text]" custT="1"/>
      <dgm:spPr>
        <a:solidFill>
          <a:schemeClr val="accent1"/>
        </a:solidFill>
      </dgm:spPr>
      <dgm:t>
        <a:bodyPr/>
        <a:lstStyle/>
        <a:p>
          <a:pPr>
            <a:lnSpc>
              <a:spcPct val="80000"/>
            </a:lnSpc>
          </a:pPr>
          <a:r>
            <a:rPr lang="en-US" sz="1000" b="0" dirty="0" smtClean="0">
              <a:solidFill>
                <a:schemeClr val="bg1"/>
              </a:solidFill>
              <a:latin typeface="+mn-lt"/>
            </a:rPr>
            <a:t>Problems</a:t>
          </a:r>
          <a:endParaRPr lang="en-US" sz="1000" b="0" dirty="0">
            <a:solidFill>
              <a:schemeClr val="bg1"/>
            </a:solidFill>
            <a:latin typeface="+mn-lt"/>
          </a:endParaRPr>
        </a:p>
      </dgm:t>
    </dgm:pt>
    <dgm:pt modelId="{762E379C-53D9-524E-B554-8209CBDF9129}" type="parTrans" cxnId="{73CF9659-4701-A448-93C1-7C0E6CCC4A76}">
      <dgm:prSet/>
      <dgm:spPr/>
      <dgm:t>
        <a:bodyPr/>
        <a:lstStyle/>
        <a:p>
          <a:pPr>
            <a:lnSpc>
              <a:spcPct val="90000"/>
            </a:lnSpc>
          </a:pPr>
          <a:endParaRPr lang="en-US">
            <a:solidFill>
              <a:schemeClr val="bg1"/>
            </a:solidFill>
          </a:endParaRPr>
        </a:p>
      </dgm:t>
    </dgm:pt>
    <dgm:pt modelId="{08251591-26CC-0642-99EA-77D9305E8117}" type="sibTrans" cxnId="{73CF9659-4701-A448-93C1-7C0E6CCC4A76}">
      <dgm:prSet/>
      <dgm:spPr/>
      <dgm:t>
        <a:bodyPr/>
        <a:lstStyle/>
        <a:p>
          <a:pPr>
            <a:lnSpc>
              <a:spcPct val="90000"/>
            </a:lnSpc>
          </a:pPr>
          <a:endParaRPr lang="en-US">
            <a:solidFill>
              <a:schemeClr val="bg1"/>
            </a:solidFill>
          </a:endParaRPr>
        </a:p>
      </dgm:t>
    </dgm:pt>
    <dgm:pt modelId="{67D092DC-505C-9242-A6FE-3A4F2CEEF799}">
      <dgm:prSet phldrT="[Text]" custT="1"/>
      <dgm:spPr>
        <a:solidFill>
          <a:schemeClr val="accent1"/>
        </a:solidFill>
      </dgm:spPr>
      <dgm:t>
        <a:bodyPr/>
        <a:lstStyle/>
        <a:p>
          <a:pPr>
            <a:lnSpc>
              <a:spcPct val="80000"/>
            </a:lnSpc>
          </a:pPr>
          <a:r>
            <a:rPr lang="en-US" sz="1000" b="0" dirty="0" smtClean="0">
              <a:solidFill>
                <a:schemeClr val="bg1"/>
              </a:solidFill>
              <a:latin typeface="+mn-lt"/>
            </a:rPr>
            <a:t>Design</a:t>
          </a:r>
          <a:endParaRPr lang="en-US" sz="1000" b="0" dirty="0">
            <a:solidFill>
              <a:schemeClr val="bg1"/>
            </a:solidFill>
            <a:latin typeface="+mn-lt"/>
          </a:endParaRPr>
        </a:p>
      </dgm:t>
    </dgm:pt>
    <dgm:pt modelId="{1FFC142F-E38E-DF4B-AC6E-12328025FF6A}" type="parTrans" cxnId="{744CCE81-8F94-8240-A908-2789A20834C9}">
      <dgm:prSet/>
      <dgm:spPr/>
      <dgm:t>
        <a:bodyPr/>
        <a:lstStyle/>
        <a:p>
          <a:pPr>
            <a:lnSpc>
              <a:spcPct val="90000"/>
            </a:lnSpc>
          </a:pPr>
          <a:endParaRPr lang="en-US">
            <a:solidFill>
              <a:schemeClr val="bg1"/>
            </a:solidFill>
          </a:endParaRPr>
        </a:p>
      </dgm:t>
    </dgm:pt>
    <dgm:pt modelId="{07287CFA-E004-8D42-841D-BD75B126D105}" type="sibTrans" cxnId="{744CCE81-8F94-8240-A908-2789A20834C9}">
      <dgm:prSet/>
      <dgm:spPr/>
      <dgm:t>
        <a:bodyPr/>
        <a:lstStyle/>
        <a:p>
          <a:pPr>
            <a:lnSpc>
              <a:spcPct val="90000"/>
            </a:lnSpc>
          </a:pPr>
          <a:endParaRPr lang="en-US">
            <a:solidFill>
              <a:schemeClr val="bg1"/>
            </a:solidFill>
          </a:endParaRPr>
        </a:p>
      </dgm:t>
    </dgm:pt>
    <dgm:pt modelId="{73E33EAB-B678-F54B-BFA8-BAFBD2444E4C}">
      <dgm:prSet phldrT="[Text]" custT="1"/>
      <dgm:spPr>
        <a:solidFill>
          <a:schemeClr val="accent1"/>
        </a:solidFill>
      </dgm:spPr>
      <dgm:t>
        <a:bodyPr/>
        <a:lstStyle/>
        <a:p>
          <a:pPr>
            <a:lnSpc>
              <a:spcPct val="80000"/>
            </a:lnSpc>
          </a:pPr>
          <a:r>
            <a:rPr lang="en-US" sz="1000" b="0" dirty="0" smtClean="0">
              <a:solidFill>
                <a:schemeClr val="bg1"/>
              </a:solidFill>
              <a:latin typeface="+mn-lt"/>
            </a:rPr>
            <a:t>Implementation</a:t>
          </a:r>
          <a:endParaRPr lang="en-US" sz="1000" b="0" dirty="0">
            <a:solidFill>
              <a:schemeClr val="bg1"/>
            </a:solidFill>
            <a:latin typeface="+mn-lt"/>
          </a:endParaRPr>
        </a:p>
      </dgm:t>
    </dgm:pt>
    <dgm:pt modelId="{86E4D535-C7A8-7B4D-B2EE-E9CDBAB1E724}" type="parTrans" cxnId="{E9ACF1F2-D5F6-1D4B-8A2F-AD96449F9B75}">
      <dgm:prSet/>
      <dgm:spPr/>
      <dgm:t>
        <a:bodyPr/>
        <a:lstStyle/>
        <a:p>
          <a:pPr>
            <a:lnSpc>
              <a:spcPct val="90000"/>
            </a:lnSpc>
          </a:pPr>
          <a:endParaRPr lang="en-US">
            <a:solidFill>
              <a:schemeClr val="bg1"/>
            </a:solidFill>
          </a:endParaRPr>
        </a:p>
      </dgm:t>
    </dgm:pt>
    <dgm:pt modelId="{AEC1B266-B290-5742-B32B-672778ECE40E}" type="sibTrans" cxnId="{E9ACF1F2-D5F6-1D4B-8A2F-AD96449F9B75}">
      <dgm:prSet/>
      <dgm:spPr/>
      <dgm:t>
        <a:bodyPr/>
        <a:lstStyle/>
        <a:p>
          <a:pPr>
            <a:lnSpc>
              <a:spcPct val="90000"/>
            </a:lnSpc>
          </a:pPr>
          <a:endParaRPr lang="en-US">
            <a:solidFill>
              <a:schemeClr val="bg1"/>
            </a:solidFill>
          </a:endParaRPr>
        </a:p>
      </dgm:t>
    </dgm:pt>
    <dgm:pt modelId="{839C25F9-693A-8D43-9D77-1BCF49D1DDF4}">
      <dgm:prSet phldrT="[Text]" custT="1"/>
      <dgm:spPr>
        <a:solidFill>
          <a:schemeClr val="accent1"/>
        </a:solidFill>
      </dgm:spPr>
      <dgm:t>
        <a:bodyPr/>
        <a:lstStyle/>
        <a:p>
          <a:pPr>
            <a:lnSpc>
              <a:spcPct val="80000"/>
            </a:lnSpc>
          </a:pPr>
          <a:r>
            <a:rPr lang="en-US" sz="1000" b="0" dirty="0" smtClean="0">
              <a:solidFill>
                <a:schemeClr val="bg1"/>
              </a:solidFill>
              <a:latin typeface="+mn-lt"/>
            </a:rPr>
            <a:t>Feasibility</a:t>
          </a:r>
          <a:endParaRPr lang="en-US" sz="1000" b="0" dirty="0">
            <a:solidFill>
              <a:schemeClr val="bg1"/>
            </a:solidFill>
            <a:latin typeface="+mn-lt"/>
          </a:endParaRPr>
        </a:p>
      </dgm:t>
    </dgm:pt>
    <dgm:pt modelId="{E972EBD2-93BD-0E4C-8B8E-B1DF7C6F3171}" type="parTrans" cxnId="{4876DB0E-2663-6A44-AB93-7312FB6F9FE0}">
      <dgm:prSet/>
      <dgm:spPr/>
      <dgm:t>
        <a:bodyPr/>
        <a:lstStyle/>
        <a:p>
          <a:pPr>
            <a:lnSpc>
              <a:spcPct val="90000"/>
            </a:lnSpc>
          </a:pPr>
          <a:endParaRPr lang="en-US">
            <a:solidFill>
              <a:schemeClr val="bg1"/>
            </a:solidFill>
          </a:endParaRPr>
        </a:p>
      </dgm:t>
    </dgm:pt>
    <dgm:pt modelId="{811CE131-E78C-0941-9F1A-E7DCBF0804D4}" type="sibTrans" cxnId="{4876DB0E-2663-6A44-AB93-7312FB6F9FE0}">
      <dgm:prSet/>
      <dgm:spPr/>
      <dgm:t>
        <a:bodyPr/>
        <a:lstStyle/>
        <a:p>
          <a:pPr>
            <a:lnSpc>
              <a:spcPct val="90000"/>
            </a:lnSpc>
          </a:pPr>
          <a:endParaRPr lang="en-US">
            <a:solidFill>
              <a:schemeClr val="bg1"/>
            </a:solidFill>
          </a:endParaRPr>
        </a:p>
      </dgm:t>
    </dgm:pt>
    <dgm:pt modelId="{475DBD37-1879-4A44-A413-239D008BFF25}">
      <dgm:prSet phldrT="[Text]" custT="1"/>
      <dgm:spPr>
        <a:solidFill>
          <a:schemeClr val="accent1"/>
        </a:solidFill>
      </dgm:spPr>
      <dgm:t>
        <a:bodyPr/>
        <a:lstStyle/>
        <a:p>
          <a:pPr>
            <a:lnSpc>
              <a:spcPct val="80000"/>
            </a:lnSpc>
          </a:pPr>
          <a:r>
            <a:rPr lang="en-US" sz="1000" b="0" dirty="0" smtClean="0">
              <a:solidFill>
                <a:schemeClr val="bg1"/>
              </a:solidFill>
              <a:latin typeface="+mn-lt"/>
            </a:rPr>
            <a:t>Related Work</a:t>
          </a:r>
          <a:endParaRPr lang="en-US" sz="1000" b="0" dirty="0">
            <a:solidFill>
              <a:schemeClr val="bg1"/>
            </a:solidFill>
            <a:latin typeface="+mn-lt"/>
          </a:endParaRPr>
        </a:p>
      </dgm:t>
    </dgm:pt>
    <dgm:pt modelId="{10CCEBCB-8A22-6740-A189-37B3B861D56F}" type="parTrans" cxnId="{CB85449A-8AAF-C641-8B44-639E86973A71}">
      <dgm:prSet/>
      <dgm:spPr/>
      <dgm:t>
        <a:bodyPr/>
        <a:lstStyle/>
        <a:p>
          <a:pPr>
            <a:lnSpc>
              <a:spcPct val="90000"/>
            </a:lnSpc>
          </a:pPr>
          <a:endParaRPr lang="en-US">
            <a:solidFill>
              <a:schemeClr val="bg1"/>
            </a:solidFill>
          </a:endParaRPr>
        </a:p>
      </dgm:t>
    </dgm:pt>
    <dgm:pt modelId="{934E18EA-425B-2F4D-B0EB-6E07A0A75564}" type="sibTrans" cxnId="{CB85449A-8AAF-C641-8B44-639E86973A71}">
      <dgm:prSet/>
      <dgm:spPr/>
      <dgm:t>
        <a:bodyPr/>
        <a:lstStyle/>
        <a:p>
          <a:pPr>
            <a:lnSpc>
              <a:spcPct val="90000"/>
            </a:lnSpc>
          </a:pPr>
          <a:endParaRPr lang="en-US">
            <a:solidFill>
              <a:schemeClr val="bg1"/>
            </a:solidFill>
          </a:endParaRPr>
        </a:p>
      </dgm:t>
    </dgm:pt>
    <dgm:pt modelId="{58F18849-5C9B-1242-AF3D-4030E5F37526}" type="pres">
      <dgm:prSet presAssocID="{238B0E9B-593A-0B46-90DE-387D8B744551}" presName="Name0" presStyleCnt="0">
        <dgm:presLayoutVars>
          <dgm:dir/>
          <dgm:animLvl val="lvl"/>
          <dgm:resizeHandles val="exact"/>
        </dgm:presLayoutVars>
      </dgm:prSet>
      <dgm:spPr/>
    </dgm:pt>
    <dgm:pt modelId="{AECA0DA0-2272-FF44-A60C-571EB8268D2F}" type="pres">
      <dgm:prSet presAssocID="{9F4838A2-09E4-474C-BD8F-F3DB0E1F8E99}" presName="parTxOnly" presStyleLbl="node1" presStyleIdx="0" presStyleCnt="8" custScaleX="85286" custScaleY="94469" custLinFactNeighborY="-1364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5E5909-70A4-D141-86E6-812E556D6814}" type="pres">
      <dgm:prSet presAssocID="{93BB3770-4904-8248-8BAC-9A057F04879C}" presName="parTxOnlySpace" presStyleCnt="0"/>
      <dgm:spPr/>
    </dgm:pt>
    <dgm:pt modelId="{1DE24EF3-DB8C-E64A-8B1C-4A18B6051CF3}" type="pres">
      <dgm:prSet presAssocID="{AF24AC0C-31FC-8244-9FF8-BB1D9D4F0338}" presName="parTxOnly" presStyleLbl="node1" presStyleIdx="1" presStyleCnt="8" custScaleX="79432" custScaleY="96400" custLinFactNeighborY="-1364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93B834-5039-7C4C-8472-ECF60402EC9A}" type="pres">
      <dgm:prSet presAssocID="{BA147345-575B-1D4C-A8E1-11D2A8EFBCD5}" presName="parTxOnlySpace" presStyleCnt="0"/>
      <dgm:spPr/>
    </dgm:pt>
    <dgm:pt modelId="{50764769-3569-C543-9B5C-F30AE09D6FF5}" type="pres">
      <dgm:prSet presAssocID="{84E78052-D140-144C-8881-AFCC7F01418A}" presName="parTxOnly" presStyleLbl="node1" presStyleIdx="2" presStyleCnt="8" custScaleX="80661" custScaleY="9420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37A3F3-6EA2-5B41-B8A3-91EF7B876438}" type="pres">
      <dgm:prSet presAssocID="{08251591-26CC-0642-99EA-77D9305E8117}" presName="parTxOnlySpace" presStyleCnt="0"/>
      <dgm:spPr/>
    </dgm:pt>
    <dgm:pt modelId="{600EFF3F-DB0F-FF49-A8E3-17622C09F96A}" type="pres">
      <dgm:prSet presAssocID="{67D092DC-505C-9242-A6FE-3A4F2CEEF799}" presName="parTxOnly" presStyleLbl="node1" presStyleIdx="3" presStyleCnt="8" custScaleX="66958" custScaleY="94205" custLinFactNeighborY="-371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DE54C66-3F1C-2D42-9552-14C9F862E936}" type="pres">
      <dgm:prSet presAssocID="{07287CFA-E004-8D42-841D-BD75B126D105}" presName="parTxOnlySpace" presStyleCnt="0"/>
      <dgm:spPr/>
    </dgm:pt>
    <dgm:pt modelId="{4B9EBF9E-8BAA-5F44-97AC-92FF4743C440}" type="pres">
      <dgm:prSet presAssocID="{73E33EAB-B678-F54B-BFA8-BAFBD2444E4C}" presName="parTxOnly" presStyleLbl="node1" presStyleIdx="4" presStyleCnt="8" custScaleY="9446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1EF4DD-692C-2042-A3BB-167BA58799D0}" type="pres">
      <dgm:prSet presAssocID="{AEC1B266-B290-5742-B32B-672778ECE40E}" presName="parTxOnlySpace" presStyleCnt="0"/>
      <dgm:spPr/>
    </dgm:pt>
    <dgm:pt modelId="{66FA7FA9-2107-7F4B-B024-03950E184D34}" type="pres">
      <dgm:prSet presAssocID="{839C25F9-693A-8D43-9D77-1BCF49D1DDF4}" presName="parTxOnly" presStyleLbl="node1" presStyleIdx="5" presStyleCnt="8" custScaleX="77509" custScaleY="94469" custLinFactNeighborY="-602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823DF71-CEE3-F04B-8B68-AEA93CF1CE40}" type="pres">
      <dgm:prSet presAssocID="{811CE131-E78C-0941-9F1A-E7DCBF0804D4}" presName="parTxOnlySpace" presStyleCnt="0"/>
      <dgm:spPr/>
    </dgm:pt>
    <dgm:pt modelId="{BEBBFCA2-BA0C-5A44-9D72-101B22E8991C}" type="pres">
      <dgm:prSet presAssocID="{475DBD37-1879-4A44-A413-239D008BFF25}" presName="parTxOnly" presStyleLbl="node1" presStyleIdx="6" presStyleCnt="8" custScaleX="93321" custScaleY="9276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3C765F-7F09-0840-BD16-BCD7977B8ADB}" type="pres">
      <dgm:prSet presAssocID="{934E18EA-425B-2F4D-B0EB-6E07A0A75564}" presName="parTxOnlySpace" presStyleCnt="0"/>
      <dgm:spPr/>
    </dgm:pt>
    <dgm:pt modelId="{02A3C7AC-E94B-EB4E-BA03-8FA91108E34F}" type="pres">
      <dgm:prSet presAssocID="{1F9CADEE-9B83-8C40-A03F-43A634B28509}" presName="parTxOnly" presStyleLbl="node1" presStyleIdx="7" presStyleCnt="8" custScaleX="78328" custScaleY="9136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44CCE81-8F94-8240-A908-2789A20834C9}" srcId="{238B0E9B-593A-0B46-90DE-387D8B744551}" destId="{67D092DC-505C-9242-A6FE-3A4F2CEEF799}" srcOrd="3" destOrd="0" parTransId="{1FFC142F-E38E-DF4B-AC6E-12328025FF6A}" sibTransId="{07287CFA-E004-8D42-841D-BD75B126D105}"/>
    <dgm:cxn modelId="{4876DB0E-2663-6A44-AB93-7312FB6F9FE0}" srcId="{238B0E9B-593A-0B46-90DE-387D8B744551}" destId="{839C25F9-693A-8D43-9D77-1BCF49D1DDF4}" srcOrd="5" destOrd="0" parTransId="{E972EBD2-93BD-0E4C-8B8E-B1DF7C6F3171}" sibTransId="{811CE131-E78C-0941-9F1A-E7DCBF0804D4}"/>
    <dgm:cxn modelId="{8AF580BC-05E8-4F1A-A4A2-15E093A41FD1}" type="presOf" srcId="{AF24AC0C-31FC-8244-9FF8-BB1D9D4F0338}" destId="{1DE24EF3-DB8C-E64A-8B1C-4A18B6051CF3}" srcOrd="0" destOrd="0" presId="urn:microsoft.com/office/officeart/2005/8/layout/chevron1"/>
    <dgm:cxn modelId="{A3C20E6D-3B32-4C91-8ED4-D6DDC3F89355}" type="presOf" srcId="{475DBD37-1879-4A44-A413-239D008BFF25}" destId="{BEBBFCA2-BA0C-5A44-9D72-101B22E8991C}" srcOrd="0" destOrd="0" presId="urn:microsoft.com/office/officeart/2005/8/layout/chevron1"/>
    <dgm:cxn modelId="{82EC7483-5641-7B46-AC54-0F35D8B26964}" srcId="{238B0E9B-593A-0B46-90DE-387D8B744551}" destId="{9F4838A2-09E4-474C-BD8F-F3DB0E1F8E99}" srcOrd="0" destOrd="0" parTransId="{BE9E311F-2085-764A-A56D-FFC65E5F2C10}" sibTransId="{93BB3770-4904-8248-8BAC-9A057F04879C}"/>
    <dgm:cxn modelId="{3C762F12-9239-45DE-A96A-65A6046C4ED8}" type="presOf" srcId="{84E78052-D140-144C-8881-AFCC7F01418A}" destId="{50764769-3569-C543-9B5C-F30AE09D6FF5}" srcOrd="0" destOrd="0" presId="urn:microsoft.com/office/officeart/2005/8/layout/chevron1"/>
    <dgm:cxn modelId="{74FCB376-C6F8-E044-AE12-2E236C6AF691}" srcId="{238B0E9B-593A-0B46-90DE-387D8B744551}" destId="{1F9CADEE-9B83-8C40-A03F-43A634B28509}" srcOrd="7" destOrd="0" parTransId="{5B6755CD-E851-BC42-95B2-B299103480BE}" sibTransId="{BE158638-9869-C54A-8349-C2B9E7A6F5E1}"/>
    <dgm:cxn modelId="{CB85449A-8AAF-C641-8B44-639E86973A71}" srcId="{238B0E9B-593A-0B46-90DE-387D8B744551}" destId="{475DBD37-1879-4A44-A413-239D008BFF25}" srcOrd="6" destOrd="0" parTransId="{10CCEBCB-8A22-6740-A189-37B3B861D56F}" sibTransId="{934E18EA-425B-2F4D-B0EB-6E07A0A75564}"/>
    <dgm:cxn modelId="{CB381CFF-1B73-4B05-9F78-0E2472B79A7C}" type="presOf" srcId="{67D092DC-505C-9242-A6FE-3A4F2CEEF799}" destId="{600EFF3F-DB0F-FF49-A8E3-17622C09F96A}" srcOrd="0" destOrd="0" presId="urn:microsoft.com/office/officeart/2005/8/layout/chevron1"/>
    <dgm:cxn modelId="{BE9141E5-D321-49EA-9DCE-699668BD35DB}" type="presOf" srcId="{1F9CADEE-9B83-8C40-A03F-43A634B28509}" destId="{02A3C7AC-E94B-EB4E-BA03-8FA91108E34F}" srcOrd="0" destOrd="0" presId="urn:microsoft.com/office/officeart/2005/8/layout/chevron1"/>
    <dgm:cxn modelId="{193AE0FF-A5C0-46E1-BD5B-C2B4474ED224}" type="presOf" srcId="{73E33EAB-B678-F54B-BFA8-BAFBD2444E4C}" destId="{4B9EBF9E-8BAA-5F44-97AC-92FF4743C440}" srcOrd="0" destOrd="0" presId="urn:microsoft.com/office/officeart/2005/8/layout/chevron1"/>
    <dgm:cxn modelId="{99E148E9-F7B6-49B5-9F22-B9F55C2CA86A}" type="presOf" srcId="{238B0E9B-593A-0B46-90DE-387D8B744551}" destId="{58F18849-5C9B-1242-AF3D-4030E5F37526}" srcOrd="0" destOrd="0" presId="urn:microsoft.com/office/officeart/2005/8/layout/chevron1"/>
    <dgm:cxn modelId="{50AD496C-9001-4B29-94D3-736C5058E415}" type="presOf" srcId="{9F4838A2-09E4-474C-BD8F-F3DB0E1F8E99}" destId="{AECA0DA0-2272-FF44-A60C-571EB8268D2F}" srcOrd="0" destOrd="0" presId="urn:microsoft.com/office/officeart/2005/8/layout/chevron1"/>
    <dgm:cxn modelId="{E9ACF1F2-D5F6-1D4B-8A2F-AD96449F9B75}" srcId="{238B0E9B-593A-0B46-90DE-387D8B744551}" destId="{73E33EAB-B678-F54B-BFA8-BAFBD2444E4C}" srcOrd="4" destOrd="0" parTransId="{86E4D535-C7A8-7B4D-B2EE-E9CDBAB1E724}" sibTransId="{AEC1B266-B290-5742-B32B-672778ECE40E}"/>
    <dgm:cxn modelId="{73CF9659-4701-A448-93C1-7C0E6CCC4A76}" srcId="{238B0E9B-593A-0B46-90DE-387D8B744551}" destId="{84E78052-D140-144C-8881-AFCC7F01418A}" srcOrd="2" destOrd="0" parTransId="{762E379C-53D9-524E-B554-8209CBDF9129}" sibTransId="{08251591-26CC-0642-99EA-77D9305E8117}"/>
    <dgm:cxn modelId="{B40CEA6C-132D-419B-9318-3174EA24C375}" type="presOf" srcId="{839C25F9-693A-8D43-9D77-1BCF49D1DDF4}" destId="{66FA7FA9-2107-7F4B-B024-03950E184D34}" srcOrd="0" destOrd="0" presId="urn:microsoft.com/office/officeart/2005/8/layout/chevron1"/>
    <dgm:cxn modelId="{13AA8500-7186-F143-9CD8-E3723BA67D76}" srcId="{238B0E9B-593A-0B46-90DE-387D8B744551}" destId="{AF24AC0C-31FC-8244-9FF8-BB1D9D4F0338}" srcOrd="1" destOrd="0" parTransId="{62AAE17A-17A6-0B44-95DF-B90D926C310F}" sibTransId="{BA147345-575B-1D4C-A8E1-11D2A8EFBCD5}"/>
    <dgm:cxn modelId="{1833B661-4C6B-4C43-93D5-9FD8AA99CEC1}" type="presParOf" srcId="{58F18849-5C9B-1242-AF3D-4030E5F37526}" destId="{AECA0DA0-2272-FF44-A60C-571EB8268D2F}" srcOrd="0" destOrd="0" presId="urn:microsoft.com/office/officeart/2005/8/layout/chevron1"/>
    <dgm:cxn modelId="{98A28820-8965-4F19-81A9-4E65D5A15D7F}" type="presParOf" srcId="{58F18849-5C9B-1242-AF3D-4030E5F37526}" destId="{8C5E5909-70A4-D141-86E6-812E556D6814}" srcOrd="1" destOrd="0" presId="urn:microsoft.com/office/officeart/2005/8/layout/chevron1"/>
    <dgm:cxn modelId="{8EB357C9-5A62-482E-9683-A35394ED3B88}" type="presParOf" srcId="{58F18849-5C9B-1242-AF3D-4030E5F37526}" destId="{1DE24EF3-DB8C-E64A-8B1C-4A18B6051CF3}" srcOrd="2" destOrd="0" presId="urn:microsoft.com/office/officeart/2005/8/layout/chevron1"/>
    <dgm:cxn modelId="{A9FE1668-F85C-4884-A0D9-75AE230313EC}" type="presParOf" srcId="{58F18849-5C9B-1242-AF3D-4030E5F37526}" destId="{DA93B834-5039-7C4C-8472-ECF60402EC9A}" srcOrd="3" destOrd="0" presId="urn:microsoft.com/office/officeart/2005/8/layout/chevron1"/>
    <dgm:cxn modelId="{C2A508C9-DC5C-4427-A17B-221A62890F7D}" type="presParOf" srcId="{58F18849-5C9B-1242-AF3D-4030E5F37526}" destId="{50764769-3569-C543-9B5C-F30AE09D6FF5}" srcOrd="4" destOrd="0" presId="urn:microsoft.com/office/officeart/2005/8/layout/chevron1"/>
    <dgm:cxn modelId="{06609867-4BD2-4B8A-BDE0-F51F0A5F864D}" type="presParOf" srcId="{58F18849-5C9B-1242-AF3D-4030E5F37526}" destId="{2137A3F3-6EA2-5B41-B8A3-91EF7B876438}" srcOrd="5" destOrd="0" presId="urn:microsoft.com/office/officeart/2005/8/layout/chevron1"/>
    <dgm:cxn modelId="{425683F0-C942-46EE-99E6-0DE233EACF33}" type="presParOf" srcId="{58F18849-5C9B-1242-AF3D-4030E5F37526}" destId="{600EFF3F-DB0F-FF49-A8E3-17622C09F96A}" srcOrd="6" destOrd="0" presId="urn:microsoft.com/office/officeart/2005/8/layout/chevron1"/>
    <dgm:cxn modelId="{4D567BCE-13AF-4ACC-ACAF-3720A67BC5A2}" type="presParOf" srcId="{58F18849-5C9B-1242-AF3D-4030E5F37526}" destId="{2DE54C66-3F1C-2D42-9552-14C9F862E936}" srcOrd="7" destOrd="0" presId="urn:microsoft.com/office/officeart/2005/8/layout/chevron1"/>
    <dgm:cxn modelId="{FCA4117A-4AF1-41F1-943F-071FF6D4B634}" type="presParOf" srcId="{58F18849-5C9B-1242-AF3D-4030E5F37526}" destId="{4B9EBF9E-8BAA-5F44-97AC-92FF4743C440}" srcOrd="8" destOrd="0" presId="urn:microsoft.com/office/officeart/2005/8/layout/chevron1"/>
    <dgm:cxn modelId="{7757ECC2-2DB1-43D9-8C03-41DECF0D0A3B}" type="presParOf" srcId="{58F18849-5C9B-1242-AF3D-4030E5F37526}" destId="{DC1EF4DD-692C-2042-A3BB-167BA58799D0}" srcOrd="9" destOrd="0" presId="urn:microsoft.com/office/officeart/2005/8/layout/chevron1"/>
    <dgm:cxn modelId="{F44AAFF4-32FF-416F-8B94-BFD406A3630C}" type="presParOf" srcId="{58F18849-5C9B-1242-AF3D-4030E5F37526}" destId="{66FA7FA9-2107-7F4B-B024-03950E184D34}" srcOrd="10" destOrd="0" presId="urn:microsoft.com/office/officeart/2005/8/layout/chevron1"/>
    <dgm:cxn modelId="{EEDC10E1-C1BD-4670-AAC6-6B7FD416E6BF}" type="presParOf" srcId="{58F18849-5C9B-1242-AF3D-4030E5F37526}" destId="{B823DF71-CEE3-F04B-8B68-AEA93CF1CE40}" srcOrd="11" destOrd="0" presId="urn:microsoft.com/office/officeart/2005/8/layout/chevron1"/>
    <dgm:cxn modelId="{6EACCA12-011B-4B89-84EB-26022B8397B3}" type="presParOf" srcId="{58F18849-5C9B-1242-AF3D-4030E5F37526}" destId="{BEBBFCA2-BA0C-5A44-9D72-101B22E8991C}" srcOrd="12" destOrd="0" presId="urn:microsoft.com/office/officeart/2005/8/layout/chevron1"/>
    <dgm:cxn modelId="{46A3D96A-BC88-4404-BAE4-C0C47DCED9E1}" type="presParOf" srcId="{58F18849-5C9B-1242-AF3D-4030E5F37526}" destId="{E73C765F-7F09-0840-BD16-BCD7977B8ADB}" srcOrd="13" destOrd="0" presId="urn:microsoft.com/office/officeart/2005/8/layout/chevron1"/>
    <dgm:cxn modelId="{25D06758-3602-407A-A37D-AFCDCA811DCF}" type="presParOf" srcId="{58F18849-5C9B-1242-AF3D-4030E5F37526}" destId="{02A3C7AC-E94B-EB4E-BA03-8FA91108E34F}" srcOrd="14" destOrd="0" presId="urn:microsoft.com/office/officeart/2005/8/layout/chevro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ACD3134-E9BF-3847-B9A9-7488E773CBA5}" type="doc">
      <dgm:prSet loTypeId="urn:microsoft.com/office/officeart/2005/8/layout/vList3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52441E-951A-7045-B141-F1E9B959EB40}">
      <dgm:prSet/>
      <dgm:spPr/>
      <dgm:t>
        <a:bodyPr/>
        <a:lstStyle/>
        <a:p>
          <a:pPr algn="l"/>
          <a:r>
            <a:rPr lang="en-US" dirty="0" smtClean="0"/>
            <a:t>Time to checkpoint a service</a:t>
          </a:r>
        </a:p>
      </dgm:t>
    </dgm:pt>
    <dgm:pt modelId="{57143545-2C7E-EB45-ACF0-470CCCBC3497}" type="parTrans" cxnId="{52796DB8-48D5-C541-AE42-FA05402AEDFB}">
      <dgm:prSet/>
      <dgm:spPr/>
      <dgm:t>
        <a:bodyPr/>
        <a:lstStyle/>
        <a:p>
          <a:endParaRPr lang="en-US"/>
        </a:p>
      </dgm:t>
    </dgm:pt>
    <dgm:pt modelId="{E713ECA9-06F3-A847-96E4-7B68F135EA6D}" type="sibTrans" cxnId="{52796DB8-48D5-C541-AE42-FA05402AEDFB}">
      <dgm:prSet/>
      <dgm:spPr/>
      <dgm:t>
        <a:bodyPr/>
        <a:lstStyle/>
        <a:p>
          <a:endParaRPr lang="en-US"/>
        </a:p>
      </dgm:t>
    </dgm:pt>
    <dgm:pt modelId="{37CAF730-ED76-6346-949C-242BBFA77965}">
      <dgm:prSet/>
      <dgm:spPr/>
      <dgm:t>
        <a:bodyPr/>
        <a:lstStyle/>
        <a:p>
          <a:pPr algn="l"/>
          <a:r>
            <a:rPr lang="en-US" dirty="0" smtClean="0"/>
            <a:t>Time to restore a service checkpoint</a:t>
          </a:r>
        </a:p>
      </dgm:t>
    </dgm:pt>
    <dgm:pt modelId="{4DEA1B35-C55F-A044-9BB6-2BA8E29216DE}" type="parTrans" cxnId="{021D9825-B4C3-9041-8101-2F85CBDF094E}">
      <dgm:prSet/>
      <dgm:spPr/>
      <dgm:t>
        <a:bodyPr/>
        <a:lstStyle/>
        <a:p>
          <a:endParaRPr lang="en-US"/>
        </a:p>
      </dgm:t>
    </dgm:pt>
    <dgm:pt modelId="{ED5E1874-E26F-6F48-A420-C5B41B0453D8}" type="sibTrans" cxnId="{021D9825-B4C3-9041-8101-2F85CBDF094E}">
      <dgm:prSet/>
      <dgm:spPr/>
      <dgm:t>
        <a:bodyPr/>
        <a:lstStyle/>
        <a:p>
          <a:endParaRPr lang="en-US"/>
        </a:p>
      </dgm:t>
    </dgm:pt>
    <dgm:pt modelId="{F10FD72A-4B98-2349-9FC4-03DBDE434E78}">
      <dgm:prSet/>
      <dgm:spPr/>
      <dgm:t>
        <a:bodyPr/>
        <a:lstStyle/>
        <a:p>
          <a:pPr algn="l"/>
          <a:r>
            <a:rPr lang="en-US" dirty="0" smtClean="0"/>
            <a:t>Interval between two one-shot transactions </a:t>
          </a:r>
        </a:p>
      </dgm:t>
    </dgm:pt>
    <dgm:pt modelId="{070462AB-9C68-6645-95A6-C3812150438B}" type="parTrans" cxnId="{A2982797-11D5-2B4B-A641-052A4AE60156}">
      <dgm:prSet/>
      <dgm:spPr/>
      <dgm:t>
        <a:bodyPr/>
        <a:lstStyle/>
        <a:p>
          <a:endParaRPr lang="en-US"/>
        </a:p>
      </dgm:t>
    </dgm:pt>
    <dgm:pt modelId="{2E682F15-5111-C949-B4CB-39D6DE58E6B1}" type="sibTrans" cxnId="{A2982797-11D5-2B4B-A641-052A4AE60156}">
      <dgm:prSet/>
      <dgm:spPr/>
      <dgm:t>
        <a:bodyPr/>
        <a:lstStyle/>
        <a:p>
          <a:endParaRPr lang="en-US"/>
        </a:p>
      </dgm:t>
    </dgm:pt>
    <dgm:pt modelId="{98C341CD-C644-F943-A172-67D2725A5DFD}">
      <dgm:prSet/>
      <dgm:spPr/>
      <dgm:t>
        <a:bodyPr/>
        <a:lstStyle/>
        <a:p>
          <a:pPr algn="l"/>
          <a:r>
            <a:rPr lang="en-US" dirty="0" smtClean="0"/>
            <a:t>Frequency of periodic transactions</a:t>
          </a:r>
        </a:p>
      </dgm:t>
    </dgm:pt>
    <dgm:pt modelId="{37002AA9-40B6-9849-8295-00A63E1FA702}" type="parTrans" cxnId="{81B005BC-4D3B-384F-87DF-76A616FA6186}">
      <dgm:prSet/>
      <dgm:spPr/>
      <dgm:t>
        <a:bodyPr/>
        <a:lstStyle/>
        <a:p>
          <a:endParaRPr lang="en-US"/>
        </a:p>
      </dgm:t>
    </dgm:pt>
    <dgm:pt modelId="{50C89C50-461A-1A4C-8B99-D0312F26BBC7}" type="sibTrans" cxnId="{81B005BC-4D3B-384F-87DF-76A616FA6186}">
      <dgm:prSet/>
      <dgm:spPr/>
      <dgm:t>
        <a:bodyPr/>
        <a:lstStyle/>
        <a:p>
          <a:endParaRPr lang="en-US"/>
        </a:p>
      </dgm:t>
    </dgm:pt>
    <dgm:pt modelId="{E70CF63E-2E47-E445-8BA8-4BBDA9150679}" type="pres">
      <dgm:prSet presAssocID="{3ACD3134-E9BF-3847-B9A9-7488E773CBA5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F9A90AC-7145-5741-A539-7643D98BDDFE}" type="pres">
      <dgm:prSet presAssocID="{4552441E-951A-7045-B141-F1E9B959EB40}" presName="composite" presStyleCnt="0"/>
      <dgm:spPr/>
    </dgm:pt>
    <dgm:pt modelId="{4D41920B-6D0A-5248-AB77-9E533942FC54}" type="pres">
      <dgm:prSet presAssocID="{4552441E-951A-7045-B141-F1E9B959EB40}" presName="imgShp" presStyleLbl="fgImgPlace1" presStyleIdx="0" presStyleCnt="4"/>
      <dgm:spPr/>
    </dgm:pt>
    <dgm:pt modelId="{0EC9036F-0987-AB40-916F-3BAD5F22E10D}" type="pres">
      <dgm:prSet presAssocID="{4552441E-951A-7045-B141-F1E9B959EB40}" presName="txShp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9CE17D-8C65-394A-80F0-04ABD3127336}" type="pres">
      <dgm:prSet presAssocID="{E713ECA9-06F3-A847-96E4-7B68F135EA6D}" presName="spacing" presStyleCnt="0"/>
      <dgm:spPr/>
    </dgm:pt>
    <dgm:pt modelId="{BE624844-D4EA-3A41-B574-1A14D16182BF}" type="pres">
      <dgm:prSet presAssocID="{37CAF730-ED76-6346-949C-242BBFA77965}" presName="composite" presStyleCnt="0"/>
      <dgm:spPr/>
    </dgm:pt>
    <dgm:pt modelId="{D41D45A7-32A0-DC4E-BB7A-C6E43A8DE205}" type="pres">
      <dgm:prSet presAssocID="{37CAF730-ED76-6346-949C-242BBFA77965}" presName="imgShp" presStyleLbl="fgImgPlace1" presStyleIdx="1" presStyleCnt="4"/>
      <dgm:spPr/>
    </dgm:pt>
    <dgm:pt modelId="{9250BD72-543E-9E4C-9797-1F4144363BAF}" type="pres">
      <dgm:prSet presAssocID="{37CAF730-ED76-6346-949C-242BBFA77965}" presName="txShp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7D214F-BC55-5446-AD47-F66269C5A89F}" type="pres">
      <dgm:prSet presAssocID="{ED5E1874-E26F-6F48-A420-C5B41B0453D8}" presName="spacing" presStyleCnt="0"/>
      <dgm:spPr/>
    </dgm:pt>
    <dgm:pt modelId="{F1DD5AA6-88DE-F34D-AE28-BA009EBF444C}" type="pres">
      <dgm:prSet presAssocID="{F10FD72A-4B98-2349-9FC4-03DBDE434E78}" presName="composite" presStyleCnt="0"/>
      <dgm:spPr/>
    </dgm:pt>
    <dgm:pt modelId="{C559A9EA-D03D-9B4D-9F5D-D2DB727F9F87}" type="pres">
      <dgm:prSet presAssocID="{F10FD72A-4B98-2349-9FC4-03DBDE434E78}" presName="imgShp" presStyleLbl="fgImgPlace1" presStyleIdx="2" presStyleCnt="4"/>
      <dgm:spPr/>
    </dgm:pt>
    <dgm:pt modelId="{64D1279E-2A4A-BA41-9AAA-9A9C867A3003}" type="pres">
      <dgm:prSet presAssocID="{F10FD72A-4B98-2349-9FC4-03DBDE434E78}" presName="txShp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BA6EF3-39B7-2B4A-9422-DC8C4BAEAC13}" type="pres">
      <dgm:prSet presAssocID="{2E682F15-5111-C949-B4CB-39D6DE58E6B1}" presName="spacing" presStyleCnt="0"/>
      <dgm:spPr/>
    </dgm:pt>
    <dgm:pt modelId="{EE84EA71-AA6F-9F49-9246-B774ECED8B30}" type="pres">
      <dgm:prSet presAssocID="{98C341CD-C644-F943-A172-67D2725A5DFD}" presName="composite" presStyleCnt="0"/>
      <dgm:spPr/>
    </dgm:pt>
    <dgm:pt modelId="{1CFD3240-68B9-3241-BBED-37665F2ADD9B}" type="pres">
      <dgm:prSet presAssocID="{98C341CD-C644-F943-A172-67D2725A5DFD}" presName="imgShp" presStyleLbl="fgImgPlace1" presStyleIdx="3" presStyleCnt="4"/>
      <dgm:spPr/>
    </dgm:pt>
    <dgm:pt modelId="{44489D87-C948-A040-95C2-F1DE2ECF06CD}" type="pres">
      <dgm:prSet presAssocID="{98C341CD-C644-F943-A172-67D2725A5DFD}" presName="txShp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21D9825-B4C3-9041-8101-2F85CBDF094E}" srcId="{3ACD3134-E9BF-3847-B9A9-7488E773CBA5}" destId="{37CAF730-ED76-6346-949C-242BBFA77965}" srcOrd="1" destOrd="0" parTransId="{4DEA1B35-C55F-A044-9BB6-2BA8E29216DE}" sibTransId="{ED5E1874-E26F-6F48-A420-C5B41B0453D8}"/>
    <dgm:cxn modelId="{7208C7A6-7257-5145-9DB2-ADC595F042D5}" type="presOf" srcId="{4552441E-951A-7045-B141-F1E9B959EB40}" destId="{0EC9036F-0987-AB40-916F-3BAD5F22E10D}" srcOrd="0" destOrd="0" presId="urn:microsoft.com/office/officeart/2005/8/layout/vList3"/>
    <dgm:cxn modelId="{46BE89FD-2D7C-AB4A-9082-4B8AB479BCBB}" type="presOf" srcId="{98C341CD-C644-F943-A172-67D2725A5DFD}" destId="{44489D87-C948-A040-95C2-F1DE2ECF06CD}" srcOrd="0" destOrd="0" presId="urn:microsoft.com/office/officeart/2005/8/layout/vList3"/>
    <dgm:cxn modelId="{52796DB8-48D5-C541-AE42-FA05402AEDFB}" srcId="{3ACD3134-E9BF-3847-B9A9-7488E773CBA5}" destId="{4552441E-951A-7045-B141-F1E9B959EB40}" srcOrd="0" destOrd="0" parTransId="{57143545-2C7E-EB45-ACF0-470CCCBC3497}" sibTransId="{E713ECA9-06F3-A847-96E4-7B68F135EA6D}"/>
    <dgm:cxn modelId="{18D4A072-AF03-5946-8DA0-B224D0A19B5D}" type="presOf" srcId="{37CAF730-ED76-6346-949C-242BBFA77965}" destId="{9250BD72-543E-9E4C-9797-1F4144363BAF}" srcOrd="0" destOrd="0" presId="urn:microsoft.com/office/officeart/2005/8/layout/vList3"/>
    <dgm:cxn modelId="{81B005BC-4D3B-384F-87DF-76A616FA6186}" srcId="{3ACD3134-E9BF-3847-B9A9-7488E773CBA5}" destId="{98C341CD-C644-F943-A172-67D2725A5DFD}" srcOrd="3" destOrd="0" parTransId="{37002AA9-40B6-9849-8295-00A63E1FA702}" sibTransId="{50C89C50-461A-1A4C-8B99-D0312F26BBC7}"/>
    <dgm:cxn modelId="{A2982797-11D5-2B4B-A641-052A4AE60156}" srcId="{3ACD3134-E9BF-3847-B9A9-7488E773CBA5}" destId="{F10FD72A-4B98-2349-9FC4-03DBDE434E78}" srcOrd="2" destOrd="0" parTransId="{070462AB-9C68-6645-95A6-C3812150438B}" sibTransId="{2E682F15-5111-C949-B4CB-39D6DE58E6B1}"/>
    <dgm:cxn modelId="{9CB698A7-2609-854A-A9E9-DD1F5A75B57E}" type="presOf" srcId="{F10FD72A-4B98-2349-9FC4-03DBDE434E78}" destId="{64D1279E-2A4A-BA41-9AAA-9A9C867A3003}" srcOrd="0" destOrd="0" presId="urn:microsoft.com/office/officeart/2005/8/layout/vList3"/>
    <dgm:cxn modelId="{BD0E27E8-EDA5-5844-AD93-11F1EB6B08D0}" type="presOf" srcId="{3ACD3134-E9BF-3847-B9A9-7488E773CBA5}" destId="{E70CF63E-2E47-E445-8BA8-4BBDA9150679}" srcOrd="0" destOrd="0" presId="urn:microsoft.com/office/officeart/2005/8/layout/vList3"/>
    <dgm:cxn modelId="{914C2EFB-B900-B545-80D1-5DFFBA5C4ECE}" type="presParOf" srcId="{E70CF63E-2E47-E445-8BA8-4BBDA9150679}" destId="{3F9A90AC-7145-5741-A539-7643D98BDDFE}" srcOrd="0" destOrd="0" presId="urn:microsoft.com/office/officeart/2005/8/layout/vList3"/>
    <dgm:cxn modelId="{B65AF1AD-BE67-0341-88BE-6DE3E7935C09}" type="presParOf" srcId="{3F9A90AC-7145-5741-A539-7643D98BDDFE}" destId="{4D41920B-6D0A-5248-AB77-9E533942FC54}" srcOrd="0" destOrd="0" presId="urn:microsoft.com/office/officeart/2005/8/layout/vList3"/>
    <dgm:cxn modelId="{9F4F8B99-03E5-FC4C-8D4A-22CF8C869775}" type="presParOf" srcId="{3F9A90AC-7145-5741-A539-7643D98BDDFE}" destId="{0EC9036F-0987-AB40-916F-3BAD5F22E10D}" srcOrd="1" destOrd="0" presId="urn:microsoft.com/office/officeart/2005/8/layout/vList3"/>
    <dgm:cxn modelId="{5008927F-94D7-CC4D-BCDF-8D0285DD8BF4}" type="presParOf" srcId="{E70CF63E-2E47-E445-8BA8-4BBDA9150679}" destId="{DD9CE17D-8C65-394A-80F0-04ABD3127336}" srcOrd="1" destOrd="0" presId="urn:microsoft.com/office/officeart/2005/8/layout/vList3"/>
    <dgm:cxn modelId="{6BD02373-DDDC-1A4C-8DCB-D9B8D8B0DA58}" type="presParOf" srcId="{E70CF63E-2E47-E445-8BA8-4BBDA9150679}" destId="{BE624844-D4EA-3A41-B574-1A14D16182BF}" srcOrd="2" destOrd="0" presId="urn:microsoft.com/office/officeart/2005/8/layout/vList3"/>
    <dgm:cxn modelId="{38C865A0-5F00-3544-A9F6-8BB6657A5E5F}" type="presParOf" srcId="{BE624844-D4EA-3A41-B574-1A14D16182BF}" destId="{D41D45A7-32A0-DC4E-BB7A-C6E43A8DE205}" srcOrd="0" destOrd="0" presId="urn:microsoft.com/office/officeart/2005/8/layout/vList3"/>
    <dgm:cxn modelId="{0D7B9E51-6A27-CB46-8694-C208F8AEF85B}" type="presParOf" srcId="{BE624844-D4EA-3A41-B574-1A14D16182BF}" destId="{9250BD72-543E-9E4C-9797-1F4144363BAF}" srcOrd="1" destOrd="0" presId="urn:microsoft.com/office/officeart/2005/8/layout/vList3"/>
    <dgm:cxn modelId="{0B5F8642-1EAB-C44E-A646-195197713002}" type="presParOf" srcId="{E70CF63E-2E47-E445-8BA8-4BBDA9150679}" destId="{437D214F-BC55-5446-AD47-F66269C5A89F}" srcOrd="3" destOrd="0" presId="urn:microsoft.com/office/officeart/2005/8/layout/vList3"/>
    <dgm:cxn modelId="{1CA7FAA8-D4B2-A34B-BA0D-92D707D89594}" type="presParOf" srcId="{E70CF63E-2E47-E445-8BA8-4BBDA9150679}" destId="{F1DD5AA6-88DE-F34D-AE28-BA009EBF444C}" srcOrd="4" destOrd="0" presId="urn:microsoft.com/office/officeart/2005/8/layout/vList3"/>
    <dgm:cxn modelId="{98792086-6E0A-BD42-9C92-494CAEFF4674}" type="presParOf" srcId="{F1DD5AA6-88DE-F34D-AE28-BA009EBF444C}" destId="{C559A9EA-D03D-9B4D-9F5D-D2DB727F9F87}" srcOrd="0" destOrd="0" presId="urn:microsoft.com/office/officeart/2005/8/layout/vList3"/>
    <dgm:cxn modelId="{D7B7048F-2933-8A46-AE12-A164C5B2E1B0}" type="presParOf" srcId="{F1DD5AA6-88DE-F34D-AE28-BA009EBF444C}" destId="{64D1279E-2A4A-BA41-9AAA-9A9C867A3003}" srcOrd="1" destOrd="0" presId="urn:microsoft.com/office/officeart/2005/8/layout/vList3"/>
    <dgm:cxn modelId="{1AEDD716-EF50-C143-8932-7657D942D2FA}" type="presParOf" srcId="{E70CF63E-2E47-E445-8BA8-4BBDA9150679}" destId="{FEBA6EF3-39B7-2B4A-9422-DC8C4BAEAC13}" srcOrd="5" destOrd="0" presId="urn:microsoft.com/office/officeart/2005/8/layout/vList3"/>
    <dgm:cxn modelId="{2D60D6BC-2AE6-5142-9388-C471AABBD943}" type="presParOf" srcId="{E70CF63E-2E47-E445-8BA8-4BBDA9150679}" destId="{EE84EA71-AA6F-9F49-9246-B774ECED8B30}" srcOrd="6" destOrd="0" presId="urn:microsoft.com/office/officeart/2005/8/layout/vList3"/>
    <dgm:cxn modelId="{84BC5CBE-3464-5347-B4A9-115D9FE551F6}" type="presParOf" srcId="{EE84EA71-AA6F-9F49-9246-B774ECED8B30}" destId="{1CFD3240-68B9-3241-BBED-37665F2ADD9B}" srcOrd="0" destOrd="0" presId="urn:microsoft.com/office/officeart/2005/8/layout/vList3"/>
    <dgm:cxn modelId="{4D5A1F17-528D-2B4E-B232-18665FB7BE10}" type="presParOf" srcId="{EE84EA71-AA6F-9F49-9246-B774ECED8B30}" destId="{44489D87-C948-A040-95C2-F1DE2ECF06CD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CA0DA0-2272-FF44-A60C-571EB8268D2F}">
      <dsp:nvSpPr>
        <dsp:cNvPr id="0" name=""/>
        <dsp:cNvSpPr/>
      </dsp:nvSpPr>
      <dsp:spPr>
        <a:xfrm>
          <a:off x="2645" y="0"/>
          <a:ext cx="1093781" cy="237965"/>
        </a:xfrm>
        <a:prstGeom prst="chevron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lvl="0" algn="ctr" defTabSz="444500">
            <a:lnSpc>
              <a:spcPct val="80000"/>
            </a:lnSpc>
            <a:spcBef>
              <a:spcPct val="0"/>
            </a:spcBef>
            <a:spcAft>
              <a:spcPct val="35000"/>
            </a:spcAft>
          </a:pPr>
          <a:r>
            <a:rPr lang="en-US" sz="1000" b="0" kern="1200" dirty="0" smtClean="0">
              <a:solidFill>
                <a:schemeClr val="bg1"/>
              </a:solidFill>
              <a:latin typeface="+mn-lt"/>
            </a:rPr>
            <a:t>Background</a:t>
          </a:r>
          <a:endParaRPr lang="en-US" sz="1000" b="0" kern="1200" dirty="0">
            <a:solidFill>
              <a:schemeClr val="bg1"/>
            </a:solidFill>
            <a:latin typeface="+mn-lt"/>
          </a:endParaRPr>
        </a:p>
      </dsp:txBody>
      <dsp:txXfrm>
        <a:off x="121628" y="0"/>
        <a:ext cx="855816" cy="237965"/>
      </dsp:txXfrm>
    </dsp:sp>
    <dsp:sp modelId="{1DE24EF3-DB8C-E64A-8B1C-4A18B6051CF3}">
      <dsp:nvSpPr>
        <dsp:cNvPr id="0" name=""/>
        <dsp:cNvSpPr/>
      </dsp:nvSpPr>
      <dsp:spPr>
        <a:xfrm>
          <a:off x="968178" y="-2432"/>
          <a:ext cx="1018705" cy="242829"/>
        </a:xfrm>
        <a:prstGeom prst="chevron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lvl="0" algn="ctr" defTabSz="444500">
            <a:lnSpc>
              <a:spcPct val="80000"/>
            </a:lnSpc>
            <a:spcBef>
              <a:spcPct val="0"/>
            </a:spcBef>
            <a:spcAft>
              <a:spcPct val="35000"/>
            </a:spcAft>
          </a:pPr>
          <a:r>
            <a:rPr lang="en-US" sz="1000" b="0" kern="1200" dirty="0" smtClean="0">
              <a:solidFill>
                <a:schemeClr val="bg1"/>
              </a:solidFill>
              <a:latin typeface="+mn-lt"/>
            </a:rPr>
            <a:t>Motivation</a:t>
          </a:r>
          <a:endParaRPr lang="en-US" sz="1000" b="0" kern="1200" dirty="0">
            <a:solidFill>
              <a:schemeClr val="bg1"/>
            </a:solidFill>
            <a:latin typeface="+mn-lt"/>
          </a:endParaRPr>
        </a:p>
      </dsp:txBody>
      <dsp:txXfrm>
        <a:off x="1089593" y="-2432"/>
        <a:ext cx="775876" cy="242829"/>
      </dsp:txXfrm>
    </dsp:sp>
    <dsp:sp modelId="{50764769-3569-C543-9B5C-F30AE09D6FF5}">
      <dsp:nvSpPr>
        <dsp:cNvPr id="0" name=""/>
        <dsp:cNvSpPr/>
      </dsp:nvSpPr>
      <dsp:spPr>
        <a:xfrm>
          <a:off x="1858634" y="332"/>
          <a:ext cx="1034466" cy="237299"/>
        </a:xfrm>
        <a:prstGeom prst="chevron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lvl="0" algn="ctr" defTabSz="444500">
            <a:lnSpc>
              <a:spcPct val="80000"/>
            </a:lnSpc>
            <a:spcBef>
              <a:spcPct val="0"/>
            </a:spcBef>
            <a:spcAft>
              <a:spcPct val="35000"/>
            </a:spcAft>
          </a:pPr>
          <a:r>
            <a:rPr lang="en-US" sz="1000" b="0" kern="1200" dirty="0" smtClean="0">
              <a:solidFill>
                <a:schemeClr val="bg1"/>
              </a:solidFill>
              <a:latin typeface="+mn-lt"/>
            </a:rPr>
            <a:t>Problems</a:t>
          </a:r>
          <a:endParaRPr lang="en-US" sz="1000" b="0" kern="1200" dirty="0">
            <a:solidFill>
              <a:schemeClr val="bg1"/>
            </a:solidFill>
            <a:latin typeface="+mn-lt"/>
          </a:endParaRPr>
        </a:p>
      </dsp:txBody>
      <dsp:txXfrm>
        <a:off x="1977284" y="332"/>
        <a:ext cx="797167" cy="237299"/>
      </dsp:txXfrm>
    </dsp:sp>
    <dsp:sp modelId="{600EFF3F-DB0F-FF49-A8E3-17622C09F96A}">
      <dsp:nvSpPr>
        <dsp:cNvPr id="0" name=""/>
        <dsp:cNvSpPr/>
      </dsp:nvSpPr>
      <dsp:spPr>
        <a:xfrm>
          <a:off x="2764852" y="0"/>
          <a:ext cx="858727" cy="237299"/>
        </a:xfrm>
        <a:prstGeom prst="chevron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lvl="0" algn="ctr" defTabSz="444500">
            <a:lnSpc>
              <a:spcPct val="80000"/>
            </a:lnSpc>
            <a:spcBef>
              <a:spcPct val="0"/>
            </a:spcBef>
            <a:spcAft>
              <a:spcPct val="35000"/>
            </a:spcAft>
          </a:pPr>
          <a:r>
            <a:rPr lang="en-US" sz="1000" b="0" kern="1200" dirty="0" smtClean="0">
              <a:solidFill>
                <a:schemeClr val="bg1"/>
              </a:solidFill>
              <a:latin typeface="+mn-lt"/>
            </a:rPr>
            <a:t>Design</a:t>
          </a:r>
          <a:endParaRPr lang="en-US" sz="1000" b="0" kern="1200" dirty="0">
            <a:solidFill>
              <a:schemeClr val="bg1"/>
            </a:solidFill>
            <a:latin typeface="+mn-lt"/>
          </a:endParaRPr>
        </a:p>
      </dsp:txBody>
      <dsp:txXfrm>
        <a:off x="2883502" y="0"/>
        <a:ext cx="621428" cy="237299"/>
      </dsp:txXfrm>
    </dsp:sp>
    <dsp:sp modelId="{4B9EBF9E-8BAA-5F44-97AC-92FF4743C440}">
      <dsp:nvSpPr>
        <dsp:cNvPr id="0" name=""/>
        <dsp:cNvSpPr/>
      </dsp:nvSpPr>
      <dsp:spPr>
        <a:xfrm>
          <a:off x="3495331" y="0"/>
          <a:ext cx="1282487" cy="237965"/>
        </a:xfrm>
        <a:prstGeom prst="chevron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lvl="0" algn="ctr" defTabSz="444500">
            <a:lnSpc>
              <a:spcPct val="80000"/>
            </a:lnSpc>
            <a:spcBef>
              <a:spcPct val="0"/>
            </a:spcBef>
            <a:spcAft>
              <a:spcPct val="35000"/>
            </a:spcAft>
          </a:pPr>
          <a:r>
            <a:rPr lang="en-US" sz="1000" b="0" kern="1200" dirty="0" smtClean="0">
              <a:solidFill>
                <a:schemeClr val="bg1"/>
              </a:solidFill>
              <a:latin typeface="+mn-lt"/>
            </a:rPr>
            <a:t>Implementation</a:t>
          </a:r>
          <a:endParaRPr lang="en-US" sz="1000" b="0" kern="1200" dirty="0">
            <a:solidFill>
              <a:schemeClr val="bg1"/>
            </a:solidFill>
            <a:latin typeface="+mn-lt"/>
          </a:endParaRPr>
        </a:p>
      </dsp:txBody>
      <dsp:txXfrm>
        <a:off x="3614314" y="0"/>
        <a:ext cx="1044522" cy="237965"/>
      </dsp:txXfrm>
    </dsp:sp>
    <dsp:sp modelId="{66FA7FA9-2107-7F4B-B024-03950E184D34}">
      <dsp:nvSpPr>
        <dsp:cNvPr id="0" name=""/>
        <dsp:cNvSpPr/>
      </dsp:nvSpPr>
      <dsp:spPr>
        <a:xfrm>
          <a:off x="4649570" y="0"/>
          <a:ext cx="994042" cy="237965"/>
        </a:xfrm>
        <a:prstGeom prst="chevron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lvl="0" algn="ctr" defTabSz="444500">
            <a:lnSpc>
              <a:spcPct val="80000"/>
            </a:lnSpc>
            <a:spcBef>
              <a:spcPct val="0"/>
            </a:spcBef>
            <a:spcAft>
              <a:spcPct val="35000"/>
            </a:spcAft>
          </a:pPr>
          <a:r>
            <a:rPr lang="en-US" sz="1000" b="0" kern="1200" dirty="0" smtClean="0">
              <a:solidFill>
                <a:schemeClr val="bg1"/>
              </a:solidFill>
              <a:latin typeface="+mn-lt"/>
            </a:rPr>
            <a:t>Feasibility</a:t>
          </a:r>
          <a:endParaRPr lang="en-US" sz="1000" b="0" kern="1200" dirty="0">
            <a:solidFill>
              <a:schemeClr val="bg1"/>
            </a:solidFill>
            <a:latin typeface="+mn-lt"/>
          </a:endParaRPr>
        </a:p>
      </dsp:txBody>
      <dsp:txXfrm>
        <a:off x="4768553" y="0"/>
        <a:ext cx="756077" cy="237965"/>
      </dsp:txXfrm>
    </dsp:sp>
    <dsp:sp modelId="{BEBBFCA2-BA0C-5A44-9D72-101B22E8991C}">
      <dsp:nvSpPr>
        <dsp:cNvPr id="0" name=""/>
        <dsp:cNvSpPr/>
      </dsp:nvSpPr>
      <dsp:spPr>
        <a:xfrm>
          <a:off x="5515364" y="2147"/>
          <a:ext cx="1196829" cy="233670"/>
        </a:xfrm>
        <a:prstGeom prst="chevron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lvl="0" algn="ctr" defTabSz="444500">
            <a:lnSpc>
              <a:spcPct val="80000"/>
            </a:lnSpc>
            <a:spcBef>
              <a:spcPct val="0"/>
            </a:spcBef>
            <a:spcAft>
              <a:spcPct val="35000"/>
            </a:spcAft>
          </a:pPr>
          <a:r>
            <a:rPr lang="en-US" sz="1000" b="0" kern="1200" dirty="0" smtClean="0">
              <a:solidFill>
                <a:schemeClr val="bg1"/>
              </a:solidFill>
              <a:latin typeface="+mn-lt"/>
            </a:rPr>
            <a:t>Related Work</a:t>
          </a:r>
          <a:endParaRPr lang="en-US" sz="1000" b="0" kern="1200" dirty="0">
            <a:solidFill>
              <a:schemeClr val="bg1"/>
            </a:solidFill>
            <a:latin typeface="+mn-lt"/>
          </a:endParaRPr>
        </a:p>
      </dsp:txBody>
      <dsp:txXfrm>
        <a:off x="5632199" y="2147"/>
        <a:ext cx="963159" cy="233670"/>
      </dsp:txXfrm>
    </dsp:sp>
    <dsp:sp modelId="{02A3C7AC-E94B-EB4E-BA03-8FA91108E34F}">
      <dsp:nvSpPr>
        <dsp:cNvPr id="0" name=""/>
        <dsp:cNvSpPr/>
      </dsp:nvSpPr>
      <dsp:spPr>
        <a:xfrm>
          <a:off x="6583945" y="3910"/>
          <a:ext cx="1004546" cy="230143"/>
        </a:xfrm>
        <a:prstGeom prst="chevron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lvl="0" algn="ctr" defTabSz="444500">
            <a:lnSpc>
              <a:spcPct val="80000"/>
            </a:lnSpc>
            <a:spcBef>
              <a:spcPct val="0"/>
            </a:spcBef>
            <a:spcAft>
              <a:spcPct val="35000"/>
            </a:spcAft>
          </a:pPr>
          <a:r>
            <a:rPr lang="en-US" sz="1000" b="0" kern="1200" dirty="0" smtClean="0">
              <a:solidFill>
                <a:schemeClr val="bg1"/>
              </a:solidFill>
              <a:latin typeface="+mn-lt"/>
            </a:rPr>
            <a:t>Wrap Up</a:t>
          </a:r>
          <a:endParaRPr lang="en-US" sz="1000" b="0" kern="1200" dirty="0">
            <a:solidFill>
              <a:schemeClr val="bg1"/>
            </a:solidFill>
            <a:latin typeface="+mn-lt"/>
          </a:endParaRPr>
        </a:p>
      </dsp:txBody>
      <dsp:txXfrm>
        <a:off x="6699017" y="3910"/>
        <a:ext cx="774403" cy="2301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C9036F-0987-AB40-916F-3BAD5F22E10D}">
      <dsp:nvSpPr>
        <dsp:cNvPr id="0" name=""/>
        <dsp:cNvSpPr/>
      </dsp:nvSpPr>
      <dsp:spPr>
        <a:xfrm rot="10800000">
          <a:off x="1009907" y="507"/>
          <a:ext cx="3515915" cy="497278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9286" tIns="49530" rIns="92456" bIns="49530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Time to checkpoint a service</a:t>
          </a:r>
        </a:p>
      </dsp:txBody>
      <dsp:txXfrm rot="10800000">
        <a:off x="1134226" y="507"/>
        <a:ext cx="3391596" cy="497278"/>
      </dsp:txXfrm>
    </dsp:sp>
    <dsp:sp modelId="{4D41920B-6D0A-5248-AB77-9E533942FC54}">
      <dsp:nvSpPr>
        <dsp:cNvPr id="0" name=""/>
        <dsp:cNvSpPr/>
      </dsp:nvSpPr>
      <dsp:spPr>
        <a:xfrm>
          <a:off x="761268" y="507"/>
          <a:ext cx="497278" cy="4972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250BD72-543E-9E4C-9797-1F4144363BAF}">
      <dsp:nvSpPr>
        <dsp:cNvPr id="0" name=""/>
        <dsp:cNvSpPr/>
      </dsp:nvSpPr>
      <dsp:spPr>
        <a:xfrm rot="10800000">
          <a:off x="1009907" y="646227"/>
          <a:ext cx="3515915" cy="497278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9286" tIns="49530" rIns="92456" bIns="49530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Time to restore a service checkpoint</a:t>
          </a:r>
        </a:p>
      </dsp:txBody>
      <dsp:txXfrm rot="10800000">
        <a:off x="1134226" y="646227"/>
        <a:ext cx="3391596" cy="497278"/>
      </dsp:txXfrm>
    </dsp:sp>
    <dsp:sp modelId="{D41D45A7-32A0-DC4E-BB7A-C6E43A8DE205}">
      <dsp:nvSpPr>
        <dsp:cNvPr id="0" name=""/>
        <dsp:cNvSpPr/>
      </dsp:nvSpPr>
      <dsp:spPr>
        <a:xfrm>
          <a:off x="761268" y="646227"/>
          <a:ext cx="497278" cy="4972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4D1279E-2A4A-BA41-9AAA-9A9C867A3003}">
      <dsp:nvSpPr>
        <dsp:cNvPr id="0" name=""/>
        <dsp:cNvSpPr/>
      </dsp:nvSpPr>
      <dsp:spPr>
        <a:xfrm rot="10800000">
          <a:off x="1009907" y="1291946"/>
          <a:ext cx="3515915" cy="497278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9286" tIns="49530" rIns="92456" bIns="49530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Interval between two one-shot transactions </a:t>
          </a:r>
        </a:p>
      </dsp:txBody>
      <dsp:txXfrm rot="10800000">
        <a:off x="1134226" y="1291946"/>
        <a:ext cx="3391596" cy="497278"/>
      </dsp:txXfrm>
    </dsp:sp>
    <dsp:sp modelId="{C559A9EA-D03D-9B4D-9F5D-D2DB727F9F87}">
      <dsp:nvSpPr>
        <dsp:cNvPr id="0" name=""/>
        <dsp:cNvSpPr/>
      </dsp:nvSpPr>
      <dsp:spPr>
        <a:xfrm>
          <a:off x="761268" y="1291946"/>
          <a:ext cx="497278" cy="4972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4489D87-C948-A040-95C2-F1DE2ECF06CD}">
      <dsp:nvSpPr>
        <dsp:cNvPr id="0" name=""/>
        <dsp:cNvSpPr/>
      </dsp:nvSpPr>
      <dsp:spPr>
        <a:xfrm rot="10800000">
          <a:off x="1009907" y="1937666"/>
          <a:ext cx="3515915" cy="497278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9286" tIns="49530" rIns="92456" bIns="49530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Frequency of periodic transactions</a:t>
          </a:r>
        </a:p>
      </dsp:txBody>
      <dsp:txXfrm rot="10800000">
        <a:off x="1134226" y="1937666"/>
        <a:ext cx="3391596" cy="497278"/>
      </dsp:txXfrm>
    </dsp:sp>
    <dsp:sp modelId="{1CFD3240-68B9-3241-BBED-37665F2ADD9B}">
      <dsp:nvSpPr>
        <dsp:cNvPr id="0" name=""/>
        <dsp:cNvSpPr/>
      </dsp:nvSpPr>
      <dsp:spPr>
        <a:xfrm>
          <a:off x="761268" y="1937666"/>
          <a:ext cx="497278" cy="4972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0F57F6-06BA-4D76-A724-432C3C316B4C}" type="datetimeFigureOut">
              <a:rPr lang="en-US" smtClean="0"/>
              <a:t>7/29/2015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C42346-8CBD-44BF-9C18-DBD3605DB58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688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42346-8CBD-44BF-9C18-DBD3605DB58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8957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a practical sense, you cannot create multiple instances of the same service because other OS facilities, like the kernel and other services, expect each service to be a Singleton.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42346-8CBD-44BF-9C18-DBD3605DB58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2931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</a:t>
            </a:r>
            <a:r>
              <a:rPr lang="en-US" baseline="0" dirty="0" smtClean="0"/>
              <a:t> have 2 apps that want to use an OS Service.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start with a Base checkpoint, which is taken right after the service is initialized but before any app has used it.</a:t>
            </a:r>
          </a:p>
          <a:p>
            <a:endParaRPr lang="en-US" baseline="0" dirty="0" smtClean="0"/>
          </a:p>
          <a:p>
            <a:r>
              <a:rPr lang="en-US" baseline="0" dirty="0" smtClean="0"/>
              <a:t>[Describe animation process.]</a:t>
            </a:r>
          </a:p>
          <a:p>
            <a:r>
              <a:rPr lang="en-US" baseline="0" dirty="0" smtClean="0"/>
              <a:t>App A uses service, App B uses it, switch back to App 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42346-8CBD-44BF-9C18-DBD3605DB58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1822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</a:t>
            </a:r>
            <a:r>
              <a:rPr lang="en-US" baseline="0" dirty="0" smtClean="0"/>
              <a:t> App A compromises a service or causes the service it’s using to crash, any other apps using that service will also experience failures.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42346-8CBD-44BF-9C18-DBD3605DB58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48109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Fault tolerance is similar. If</a:t>
            </a:r>
            <a:r>
              <a:rPr lang="en-US" baseline="0" dirty="0" smtClean="0"/>
              <a:t> App A is using a service that crashes, to get that service back online would require restoring it to an earlier working state. </a:t>
            </a:r>
          </a:p>
          <a:p>
            <a:r>
              <a:rPr lang="en-US" baseline="0" dirty="0" smtClean="0"/>
              <a:t>This would break App B because App B does not expect the service’s state to change suddenly.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42346-8CBD-44BF-9C18-DBD3605DB58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8134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42346-8CBD-44BF-9C18-DBD3605DB58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1904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42346-8CBD-44BF-9C18-DBD3605DB58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2202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Is the overhead of checkpoint/restore too much?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have</a:t>
            </a:r>
            <a:r>
              <a:rPr lang="en-US" baseline="0" dirty="0" smtClean="0"/>
              <a:t> four key measurements, and I’ll discuss just the first 3 today.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42346-8CBD-44BF-9C18-DBD3605DB58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5824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42346-8CBD-44BF-9C18-DBD3605DB58B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5824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want</a:t>
            </a:r>
            <a:r>
              <a:rPr lang="en-US" baseline="0" dirty="0" smtClean="0"/>
              <a:t> to minimize the delays we insert into the critical path, to just a restore operation. </a:t>
            </a:r>
            <a:endParaRPr lang="en-US" dirty="0" smtClean="0"/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One optimization to shorten the critical path</a:t>
            </a:r>
            <a:r>
              <a:rPr lang="en-US" baseline="0" dirty="0" smtClean="0"/>
              <a:t> </a:t>
            </a:r>
            <a:r>
              <a:rPr lang="en-US" dirty="0" smtClean="0"/>
              <a:t>is</a:t>
            </a:r>
            <a:r>
              <a:rPr lang="en-US" baseline="0" dirty="0" smtClean="0"/>
              <a:t> proactively taking a checkpoint before the next application even accesses the service. 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Note that these are not to scale. Restore is about 100 times faster than checkpoint. 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A better optimization stems from the observation that a checkpoint operation can actually be done in parallel with the restore operation, or asynchronously afterwards. 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There are additional feasibility measurements in the paper, for example, how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42346-8CBD-44BF-9C18-DBD3605DB58B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5824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42346-8CBD-44BF-9C18-DBD3605DB58B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422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 what does this really mean? </a:t>
            </a:r>
          </a:p>
          <a:p>
            <a:r>
              <a:rPr lang="en-US" dirty="0" smtClean="0"/>
              <a:t>Let’s first take a look at</a:t>
            </a:r>
            <a:r>
              <a:rPr lang="en-US" baseline="0" dirty="0" smtClean="0"/>
              <a:t> the classic way that applications access system functionality, the shared library model.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42346-8CBD-44BF-9C18-DBD3605DB58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1134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wrap things up,</a:t>
            </a:r>
            <a:r>
              <a:rPr lang="en-US" baseline="0" dirty="0" smtClean="0"/>
              <a:t> we identify the problem of S</a:t>
            </a:r>
            <a:r>
              <a:rPr lang="en-US" dirty="0" smtClean="0"/>
              <a:t>tate</a:t>
            </a:r>
            <a:r>
              <a:rPr lang="en-US" baseline="0" dirty="0" smtClean="0"/>
              <a:t> Entanglement, one incarnation of which occurs between applications and OS Services on mobile operating systems.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42346-8CBD-44BF-9C18-DBD3605DB58B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8170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a real-world OS like Android, things are a bit more complicated.</a:t>
            </a:r>
          </a:p>
          <a:p>
            <a:endParaRPr lang="en-US" baseline="0" dirty="0"/>
          </a:p>
          <a:p>
            <a:r>
              <a:rPr lang="en-US" baseline="0" dirty="0" smtClean="0"/>
              <a:t>A manager proxy helps the application communicate with the service process through an RPC-like stub.</a:t>
            </a:r>
          </a:p>
          <a:p>
            <a:r>
              <a:rPr lang="en-US" baseline="0" dirty="0" smtClean="0"/>
              <a:t>Both of these entities will also harbor app-specific states.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Overall, we classify this problem as state entanglement.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42346-8CBD-44BF-9C18-DBD3605DB58B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563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42346-8CBD-44BF-9C18-DBD3605DB58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668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Interestingly, this service model results in an OS that quite resembles the structure of a microkernel! In a microkernel, various “servers” run in separate processes and communicate via IPC.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42346-8CBD-44BF-9C18-DBD3605DB58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967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 now that you know what state entanglement is, you might be wondering why we care about it. </a:t>
            </a:r>
          </a:p>
          <a:p>
            <a:endParaRPr lang="en-US" dirty="0" smtClean="0"/>
          </a:p>
          <a:p>
            <a:r>
              <a:rPr lang="en-US" dirty="0" smtClean="0"/>
              <a:t>We</a:t>
            </a:r>
            <a:r>
              <a:rPr lang="en-US" baseline="0" dirty="0" smtClean="0"/>
              <a:t> will revisit these use cases throughout the talk.</a:t>
            </a:r>
          </a:p>
          <a:p>
            <a:r>
              <a:rPr lang="en-US" baseline="0" dirty="0" smtClean="0"/>
              <a:t>In the interest of time, I’m only going to discuss the first 3, please refer to the paper for a discussion of live update and application speculation.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42346-8CBD-44BF-9C18-DBD3605DB58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6995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</a:t>
            </a:r>
            <a:r>
              <a:rPr lang="en-US" baseline="0" dirty="0" smtClean="0"/>
              <a:t> App A compromises a service or causes the service it’s using to crash, any other apps using that service will also experience failures.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42346-8CBD-44BF-9C18-DBD3605DB58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455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Fault tolerance is similar. If</a:t>
            </a:r>
            <a:r>
              <a:rPr lang="en-US" baseline="0" dirty="0" smtClean="0"/>
              <a:t> App A is using a service that crashes, to get that service back online would require restoring it to an earlier working state. </a:t>
            </a:r>
          </a:p>
          <a:p>
            <a:r>
              <a:rPr lang="en-US" baseline="0" dirty="0" smtClean="0"/>
              <a:t>This would break App B because App B does not expect the service’s state to change suddenly.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42346-8CBD-44BF-9C18-DBD3605DB58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1051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42346-8CBD-44BF-9C18-DBD3605DB58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4129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Our</a:t>
            </a:r>
            <a:r>
              <a:rPr lang="en-US" baseline="0" dirty="0" smtClean="0"/>
              <a:t> solution for detangling this mess of states is OS Service Virtualization.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42346-8CBD-44BF-9C18-DBD3605DB58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355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5" y="5334000"/>
            <a:ext cx="7618016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0" y="5278597"/>
            <a:ext cx="7618016" cy="533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32460"/>
            <a:ext cx="6286500" cy="297180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666" spc="-42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7532" y="3713018"/>
            <a:ext cx="6286500" cy="9525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000" cap="all" spc="167" baseline="0">
                <a:solidFill>
                  <a:schemeClr val="tx2"/>
                </a:solidFill>
                <a:latin typeface="+mj-lt"/>
              </a:defRPr>
            </a:lvl1pPr>
            <a:lvl2pPr marL="380985" indent="0" algn="ctr">
              <a:buNone/>
              <a:defRPr sz="2000"/>
            </a:lvl2pPr>
            <a:lvl3pPr marL="761970" indent="0" algn="ctr">
              <a:buNone/>
              <a:defRPr sz="2000"/>
            </a:lvl3pPr>
            <a:lvl4pPr marL="1142954" indent="0" algn="ctr">
              <a:buNone/>
              <a:defRPr sz="1667"/>
            </a:lvl4pPr>
            <a:lvl5pPr marL="1523939" indent="0" algn="ctr">
              <a:buNone/>
              <a:defRPr sz="1667"/>
            </a:lvl5pPr>
            <a:lvl6pPr marL="1904924" indent="0" algn="ctr">
              <a:buNone/>
              <a:defRPr sz="1667"/>
            </a:lvl6pPr>
            <a:lvl7pPr marL="2285909" indent="0" algn="ctr">
              <a:buNone/>
              <a:defRPr sz="1667"/>
            </a:lvl7pPr>
            <a:lvl8pPr marL="2666893" indent="0" algn="ctr">
              <a:buNone/>
              <a:defRPr sz="1667"/>
            </a:lvl8pPr>
            <a:lvl9pPr marL="3047878" indent="0" algn="ctr">
              <a:buNone/>
              <a:defRPr sz="1667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5801" y="5383155"/>
            <a:ext cx="1545169" cy="30427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754787" y="3619500"/>
            <a:ext cx="617220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1" y="5341697"/>
            <a:ext cx="7625774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 userDrawn="1"/>
        </p:nvSpPr>
        <p:spPr>
          <a:xfrm>
            <a:off x="1" y="5286294"/>
            <a:ext cx="7625774" cy="54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925604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5801" y="5383155"/>
            <a:ext cx="1545169" cy="30427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588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5" y="5334000"/>
            <a:ext cx="7618016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0" y="5278597"/>
            <a:ext cx="7618016" cy="533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53063" y="345650"/>
            <a:ext cx="1643063" cy="479785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23875" y="345649"/>
            <a:ext cx="4833938" cy="4797850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5801" y="5383155"/>
            <a:ext cx="1545169" cy="30427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162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18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200">
                <a:latin typeface="+mj-lt"/>
              </a:defRPr>
            </a:lvl3pPr>
            <a:lvl4pPr>
              <a:defRPr sz="1200">
                <a:latin typeface="+mj-lt"/>
              </a:defRPr>
            </a:lvl4pPr>
            <a:lvl5pPr>
              <a:defRPr sz="1200">
                <a:latin typeface="+mj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0929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985" y="5334000"/>
            <a:ext cx="7618016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0" y="5278597"/>
            <a:ext cx="7618016" cy="533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32460"/>
            <a:ext cx="6286500" cy="297180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666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3710940"/>
            <a:ext cx="6286500" cy="9525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000" cap="all" spc="167" baseline="0">
                <a:solidFill>
                  <a:schemeClr val="tx2"/>
                </a:solidFill>
                <a:latin typeface="+mj-lt"/>
              </a:defRPr>
            </a:lvl1pPr>
            <a:lvl2pPr marL="38098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761970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3pPr>
            <a:lvl4pPr marL="1142954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4pPr>
            <a:lvl5pPr marL="1523939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5pPr>
            <a:lvl6pPr marL="1904924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6pPr>
            <a:lvl7pPr marL="2285909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7pPr>
            <a:lvl8pPr marL="2666893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8pPr>
            <a:lvl9pPr marL="3047878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5801" y="5383155"/>
            <a:ext cx="1545169" cy="30427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754787" y="3619500"/>
            <a:ext cx="617220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3188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685800" y="238837"/>
            <a:ext cx="6286500" cy="1208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538112"/>
            <a:ext cx="3086100" cy="3352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6200" y="1538114"/>
            <a:ext cx="3086100" cy="33527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1" y="5383155"/>
            <a:ext cx="1545169" cy="30427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13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685800" y="238837"/>
            <a:ext cx="6286500" cy="1208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538377"/>
            <a:ext cx="3086100" cy="613568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667" b="0" cap="all" baseline="0">
                <a:solidFill>
                  <a:schemeClr val="tx2"/>
                </a:solidFill>
              </a:defRPr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151945"/>
            <a:ext cx="3086100" cy="273896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6200" y="1538377"/>
            <a:ext cx="3086100" cy="613568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667" b="0" cap="all" baseline="0">
                <a:solidFill>
                  <a:schemeClr val="tx2"/>
                </a:solidFill>
              </a:defRPr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86200" y="2151945"/>
            <a:ext cx="3086100" cy="273896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1" y="5383155"/>
            <a:ext cx="1545169" cy="30427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331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85801" y="5383155"/>
            <a:ext cx="1545169" cy="30427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261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985" y="5334000"/>
            <a:ext cx="7618016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0" y="5278597"/>
            <a:ext cx="7618016" cy="533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1" y="5383155"/>
            <a:ext cx="1545169" cy="30427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666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" y="0"/>
            <a:ext cx="2531744" cy="571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2525044" y="0"/>
            <a:ext cx="40005" cy="571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495299"/>
            <a:ext cx="2000250" cy="1905000"/>
          </a:xfrm>
        </p:spPr>
        <p:txBody>
          <a:bodyPr anchor="b">
            <a:normAutofit/>
          </a:bodyPr>
          <a:lstStyle>
            <a:lvl1pPr>
              <a:defRPr sz="30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3531" y="609600"/>
            <a:ext cx="4174494" cy="4381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750" y="2438400"/>
            <a:ext cx="2000250" cy="2815937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250">
                <a:solidFill>
                  <a:srgbClr val="FFFFFF"/>
                </a:solidFill>
              </a:defRPr>
            </a:lvl1pPr>
            <a:lvl2pPr marL="380985" indent="0">
              <a:buNone/>
              <a:defRPr sz="1000"/>
            </a:lvl2pPr>
            <a:lvl3pPr marL="761970" indent="0">
              <a:buNone/>
              <a:defRPr sz="833"/>
            </a:lvl3pPr>
            <a:lvl4pPr marL="1142954" indent="0">
              <a:buNone/>
              <a:defRPr sz="750"/>
            </a:lvl4pPr>
            <a:lvl5pPr marL="1523939" indent="0">
              <a:buNone/>
              <a:defRPr sz="750"/>
            </a:lvl5pPr>
            <a:lvl6pPr marL="1904924" indent="0">
              <a:buNone/>
              <a:defRPr sz="750"/>
            </a:lvl6pPr>
            <a:lvl7pPr marL="2285909" indent="0">
              <a:buNone/>
              <a:defRPr sz="750"/>
            </a:lvl7pPr>
            <a:lvl8pPr marL="2666893" indent="0">
              <a:buNone/>
              <a:defRPr sz="750"/>
            </a:lvl8pPr>
            <a:lvl9pPr marL="3047878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0946" y="5383155"/>
            <a:ext cx="1636569" cy="304271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00375" y="5383155"/>
            <a:ext cx="2905125" cy="304271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655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127500"/>
            <a:ext cx="7618016" cy="1587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" y="4095897"/>
            <a:ext cx="7618016" cy="533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229100"/>
            <a:ext cx="6324600" cy="685800"/>
          </a:xfrm>
        </p:spPr>
        <p:txBody>
          <a:bodyPr tIns="0" bIns="0" anchor="b">
            <a:noAutofit/>
          </a:bodyPr>
          <a:lstStyle>
            <a:lvl1pPr>
              <a:defRPr sz="30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" y="0"/>
            <a:ext cx="7619991" cy="409589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667">
                <a:solidFill>
                  <a:schemeClr val="bg1"/>
                </a:solidFill>
              </a:defRPr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9" y="4922520"/>
            <a:ext cx="6324600" cy="4953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500"/>
              </a:spcAft>
              <a:buNone/>
              <a:defRPr sz="1250">
                <a:solidFill>
                  <a:srgbClr val="FFFFFF"/>
                </a:solidFill>
              </a:defRPr>
            </a:lvl1pPr>
            <a:lvl2pPr marL="380985" indent="0">
              <a:buNone/>
              <a:defRPr sz="1000"/>
            </a:lvl2pPr>
            <a:lvl3pPr marL="761970" indent="0">
              <a:buNone/>
              <a:defRPr sz="833"/>
            </a:lvl3pPr>
            <a:lvl4pPr marL="1142954" indent="0">
              <a:buNone/>
              <a:defRPr sz="750"/>
            </a:lvl4pPr>
            <a:lvl5pPr marL="1523939" indent="0">
              <a:buNone/>
              <a:defRPr sz="750"/>
            </a:lvl5pPr>
            <a:lvl6pPr marL="1904924" indent="0">
              <a:buNone/>
              <a:defRPr sz="750"/>
            </a:lvl6pPr>
            <a:lvl7pPr marL="2285909" indent="0">
              <a:buNone/>
              <a:defRPr sz="750"/>
            </a:lvl7pPr>
            <a:lvl8pPr marL="2666893" indent="0">
              <a:buNone/>
              <a:defRPr sz="750"/>
            </a:lvl8pPr>
            <a:lvl9pPr marL="3047878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1" y="5383155"/>
            <a:ext cx="1545169" cy="30427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458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18" Type="http://schemas.microsoft.com/office/2007/relationships/diagramDrawing" Target="../diagrams/drawing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diagramColors" Target="../diagrams/colors1.xml"/><Relationship Id="rId2" Type="http://schemas.openxmlformats.org/officeDocument/2006/relationships/slideLayout" Target="../slideLayouts/slideLayout2.xml"/><Relationship Id="rId16" Type="http://schemas.openxmlformats.org/officeDocument/2006/relationships/diagramQuickStyle" Target="../diagrams/quickStyl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diagramLayout" Target="../diagrams/layout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diagramData" Target="../diagrams/data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334000"/>
            <a:ext cx="7620001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5278596"/>
            <a:ext cx="7620001" cy="54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238837"/>
            <a:ext cx="6286500" cy="12089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1538112"/>
            <a:ext cx="6286501" cy="33528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03866" y="5369405"/>
            <a:ext cx="3014253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187787" y="5369405"/>
            <a:ext cx="820016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745958" y="1448204"/>
            <a:ext cx="622935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78" y="5386638"/>
            <a:ext cx="223308" cy="297744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>
            <a:off x="881195" y="5366798"/>
            <a:ext cx="650327" cy="29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4" b="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RICE</a:t>
            </a:r>
            <a:endParaRPr lang="en-US" sz="1334" b="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3" name="Diagram 12"/>
          <p:cNvGraphicFramePr/>
          <p:nvPr userDrawn="1">
            <p:extLst>
              <p:ext uri="{D42A27DB-BD31-4B8C-83A1-F6EECF244321}">
                <p14:modId xmlns:p14="http://schemas.microsoft.com/office/powerpoint/2010/main" val="3502617082"/>
              </p:ext>
            </p:extLst>
          </p:nvPr>
        </p:nvGraphicFramePr>
        <p:xfrm>
          <a:off x="11546" y="16037"/>
          <a:ext cx="7591137" cy="2379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</p:spTree>
    <p:extLst>
      <p:ext uri="{BB962C8B-B14F-4D97-AF65-F5344CB8AC3E}">
        <p14:creationId xmlns:p14="http://schemas.microsoft.com/office/powerpoint/2010/main" val="1283064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761970" rtl="0" eaLnBrk="1" latinLnBrk="0" hangingPunct="1">
        <a:lnSpc>
          <a:spcPct val="85000"/>
        </a:lnSpc>
        <a:spcBef>
          <a:spcPct val="0"/>
        </a:spcBef>
        <a:buNone/>
        <a:defRPr sz="4000" kern="1200" spc="-42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76197" indent="-76197" algn="l" defTabSz="761970" rtl="0" eaLnBrk="1" latinLnBrk="0" hangingPunct="1">
        <a:lnSpc>
          <a:spcPct val="90000"/>
        </a:lnSpc>
        <a:spcBef>
          <a:spcPts val="1000"/>
        </a:spcBef>
        <a:spcAft>
          <a:spcPts val="167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66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20027" indent="-152394" algn="l" defTabSz="761970" rtl="0" eaLnBrk="1" latinLnBrk="0" hangingPunct="1">
        <a:lnSpc>
          <a:spcPct val="90000"/>
        </a:lnSpc>
        <a:spcBef>
          <a:spcPts val="167"/>
        </a:spcBef>
        <a:spcAft>
          <a:spcPts val="333"/>
        </a:spcAft>
        <a:buClr>
          <a:schemeClr val="accent1"/>
        </a:buClr>
        <a:buFont typeface="Calibri" pitchFamily="34" charset="0"/>
        <a:buChar char="◦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72421" indent="-152394" algn="l" defTabSz="761970" rtl="0" eaLnBrk="1" latinLnBrk="0" hangingPunct="1">
        <a:lnSpc>
          <a:spcPct val="90000"/>
        </a:lnSpc>
        <a:spcBef>
          <a:spcPts val="167"/>
        </a:spcBef>
        <a:spcAft>
          <a:spcPts val="333"/>
        </a:spcAft>
        <a:buClr>
          <a:schemeClr val="accent1"/>
        </a:buClr>
        <a:buFont typeface="Calibri" pitchFamily="34" charset="0"/>
        <a:buChar char="◦"/>
        <a:defRPr sz="116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624815" indent="-152394" algn="l" defTabSz="761970" rtl="0" eaLnBrk="1" latinLnBrk="0" hangingPunct="1">
        <a:lnSpc>
          <a:spcPct val="90000"/>
        </a:lnSpc>
        <a:spcBef>
          <a:spcPts val="167"/>
        </a:spcBef>
        <a:spcAft>
          <a:spcPts val="333"/>
        </a:spcAft>
        <a:buClr>
          <a:schemeClr val="accent1"/>
        </a:buClr>
        <a:buFont typeface="Calibri" pitchFamily="34" charset="0"/>
        <a:buChar char="◦"/>
        <a:defRPr sz="116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777209" indent="-152394" algn="l" defTabSz="761970" rtl="0" eaLnBrk="1" latinLnBrk="0" hangingPunct="1">
        <a:lnSpc>
          <a:spcPct val="90000"/>
        </a:lnSpc>
        <a:spcBef>
          <a:spcPts val="167"/>
        </a:spcBef>
        <a:spcAft>
          <a:spcPts val="333"/>
        </a:spcAft>
        <a:buClr>
          <a:schemeClr val="accent1"/>
        </a:buClr>
        <a:buFont typeface="Calibri" pitchFamily="34" charset="0"/>
        <a:buChar char="◦"/>
        <a:defRPr sz="116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916630" indent="-190492" algn="l" defTabSz="761970" rtl="0" eaLnBrk="1" latinLnBrk="0" hangingPunct="1">
        <a:lnSpc>
          <a:spcPct val="90000"/>
        </a:lnSpc>
        <a:spcBef>
          <a:spcPts val="167"/>
        </a:spcBef>
        <a:spcAft>
          <a:spcPts val="333"/>
        </a:spcAft>
        <a:buClr>
          <a:schemeClr val="accent1"/>
        </a:buClr>
        <a:buFont typeface="Calibri" pitchFamily="34" charset="0"/>
        <a:buChar char="◦"/>
        <a:defRPr sz="116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083290" indent="-190492" algn="l" defTabSz="761970" rtl="0" eaLnBrk="1" latinLnBrk="0" hangingPunct="1">
        <a:lnSpc>
          <a:spcPct val="90000"/>
        </a:lnSpc>
        <a:spcBef>
          <a:spcPts val="167"/>
        </a:spcBef>
        <a:spcAft>
          <a:spcPts val="333"/>
        </a:spcAft>
        <a:buClr>
          <a:schemeClr val="accent1"/>
        </a:buClr>
        <a:buFont typeface="Calibri" pitchFamily="34" charset="0"/>
        <a:buChar char="◦"/>
        <a:defRPr sz="116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249950" indent="-190492" algn="l" defTabSz="761970" rtl="0" eaLnBrk="1" latinLnBrk="0" hangingPunct="1">
        <a:lnSpc>
          <a:spcPct val="90000"/>
        </a:lnSpc>
        <a:spcBef>
          <a:spcPts val="167"/>
        </a:spcBef>
        <a:spcAft>
          <a:spcPts val="333"/>
        </a:spcAft>
        <a:buClr>
          <a:schemeClr val="accent1"/>
        </a:buClr>
        <a:buFont typeface="Calibri" pitchFamily="34" charset="0"/>
        <a:buChar char="◦"/>
        <a:defRPr sz="116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416610" indent="-190492" algn="l" defTabSz="761970" rtl="0" eaLnBrk="1" latinLnBrk="0" hangingPunct="1">
        <a:lnSpc>
          <a:spcPct val="90000"/>
        </a:lnSpc>
        <a:spcBef>
          <a:spcPts val="167"/>
        </a:spcBef>
        <a:spcAft>
          <a:spcPts val="333"/>
        </a:spcAft>
        <a:buClr>
          <a:schemeClr val="accent1"/>
        </a:buClr>
        <a:buFont typeface="Calibri" pitchFamily="34" charset="0"/>
        <a:buChar char="◦"/>
        <a:defRPr sz="116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kevinaboos@rice.edu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25"/>
          <a:stretch/>
        </p:blipFill>
        <p:spPr>
          <a:xfrm>
            <a:off x="2955939" y="4409928"/>
            <a:ext cx="1750463" cy="70000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0583" y="544464"/>
            <a:ext cx="7683500" cy="2476500"/>
          </a:xfrm>
        </p:spPr>
        <p:txBody>
          <a:bodyPr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4000" dirty="0">
                <a:solidFill>
                  <a:schemeClr val="tx1"/>
                </a:solidFill>
              </a:rPr>
              <a:t>Eliminating State Entanglement with</a:t>
            </a:r>
            <a:br>
              <a:rPr lang="en-US" sz="4000" dirty="0">
                <a:solidFill>
                  <a:schemeClr val="tx1"/>
                </a:solidFill>
              </a:rPr>
            </a:br>
            <a:r>
              <a:rPr lang="en-US" sz="4000" dirty="0">
                <a:solidFill>
                  <a:schemeClr val="tx1"/>
                </a:solidFill>
              </a:rPr>
              <a:t>Checkpoint-Based Virtualization </a:t>
            </a:r>
            <a:r>
              <a:rPr lang="en-US" sz="4000" dirty="0" smtClean="0">
                <a:solidFill>
                  <a:schemeClr val="tx1"/>
                </a:solidFill>
              </a:rPr>
              <a:t/>
            </a:r>
            <a:br>
              <a:rPr lang="en-US" sz="4000" dirty="0" smtClean="0">
                <a:solidFill>
                  <a:schemeClr val="tx1"/>
                </a:solidFill>
              </a:rPr>
            </a:br>
            <a:r>
              <a:rPr lang="en-US" sz="4000" dirty="0" smtClean="0">
                <a:solidFill>
                  <a:schemeClr val="tx1"/>
                </a:solidFill>
              </a:rPr>
              <a:t>of </a:t>
            </a:r>
            <a:r>
              <a:rPr lang="en-US" sz="4000" dirty="0">
                <a:solidFill>
                  <a:schemeClr val="tx1"/>
                </a:solidFill>
              </a:rPr>
              <a:t>Mobile OS Services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0592" y="3660157"/>
            <a:ext cx="6983076" cy="474873"/>
          </a:xfrm>
        </p:spPr>
        <p:txBody>
          <a:bodyPr>
            <a:normAutofit/>
          </a:bodyPr>
          <a:lstStyle/>
          <a:p>
            <a:pPr algn="ctr"/>
            <a:r>
              <a:rPr lang="en-US" cap="none" spc="11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irmala UI Semilight" panose="020B0402040204020203" pitchFamily="34" charset="0"/>
                <a:cs typeface="Nirmala UI Semilight" panose="020B0402040204020203" pitchFamily="34" charset="0"/>
              </a:rPr>
              <a:t>Kevin Boos      Ardalan Amiri Sani       Lin Zhong</a:t>
            </a:r>
            <a:endParaRPr lang="en-US" cap="none" spc="11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irmala UI Semilight" panose="020B0402040204020203" pitchFamily="34" charset="0"/>
              <a:cs typeface="Nirmala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7575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OS Service Virtualization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799" y="1517217"/>
            <a:ext cx="5415596" cy="2696404"/>
          </a:xfrm>
        </p:spPr>
        <p:txBody>
          <a:bodyPr>
            <a:normAutofit/>
          </a:bodyPr>
          <a:lstStyle/>
          <a:p>
            <a:r>
              <a:rPr lang="en-US" dirty="0" smtClean="0"/>
              <a:t>Virtualize an OS Service on a per-app basis</a:t>
            </a:r>
          </a:p>
          <a:p>
            <a:pPr lvl="1"/>
            <a:r>
              <a:rPr lang="en-US" dirty="0" smtClean="0"/>
              <a:t>N to 1  </a:t>
            </a:r>
            <a:r>
              <a:rPr lang="en-US" dirty="0" smtClean="0">
                <a:sym typeface="Wingdings" panose="05000000000000000000" pitchFamily="2" charset="2"/>
              </a:rPr>
              <a:t>  1 to 1</a:t>
            </a:r>
            <a:endParaRPr lang="en-US" dirty="0" smtClean="0"/>
          </a:p>
          <a:p>
            <a:r>
              <a:rPr lang="en-US" dirty="0" smtClean="0"/>
              <a:t>Encapsulate </a:t>
            </a:r>
            <a:r>
              <a:rPr lang="en-US" i="1" dirty="0" smtClean="0"/>
              <a:t>only </a:t>
            </a:r>
            <a:r>
              <a:rPr lang="en-US" dirty="0" smtClean="0"/>
              <a:t>one app’s states in a service </a:t>
            </a:r>
            <a:endParaRPr lang="en-US" dirty="0"/>
          </a:p>
          <a:p>
            <a:pPr lvl="1"/>
            <a:r>
              <a:rPr lang="en-US" dirty="0" smtClean="0"/>
              <a:t>Disentangles states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03866" y="5369405"/>
            <a:ext cx="3014253" cy="304271"/>
          </a:xfrm>
        </p:spPr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9" name="Shape 77"/>
          <p:cNvSpPr/>
          <p:nvPr/>
        </p:nvSpPr>
        <p:spPr>
          <a:xfrm>
            <a:off x="3971638" y="3004656"/>
            <a:ext cx="729092" cy="254402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ctr" anchorCtr="0">
            <a:noAutofit/>
          </a:bodyPr>
          <a:lstStyle/>
          <a:p>
            <a:pPr algn="ctr"/>
            <a:r>
              <a:rPr lang="en-US" sz="1400" b="1" dirty="0"/>
              <a:t>App A</a:t>
            </a:r>
            <a:endParaRPr sz="1400" b="1" dirty="0"/>
          </a:p>
        </p:txBody>
      </p:sp>
      <p:sp>
        <p:nvSpPr>
          <p:cNvPr id="10" name="Shape 77"/>
          <p:cNvSpPr/>
          <p:nvPr/>
        </p:nvSpPr>
        <p:spPr>
          <a:xfrm>
            <a:off x="3971638" y="3455433"/>
            <a:ext cx="729092" cy="254402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ctr" anchorCtr="0">
            <a:noAutofit/>
          </a:bodyPr>
          <a:lstStyle/>
          <a:p>
            <a:pPr algn="ctr"/>
            <a:r>
              <a:rPr lang="en-US" sz="1400" b="1" dirty="0"/>
              <a:t>App B</a:t>
            </a:r>
            <a:endParaRPr sz="1400" b="1" dirty="0"/>
          </a:p>
        </p:txBody>
      </p:sp>
      <p:sp>
        <p:nvSpPr>
          <p:cNvPr id="11" name="Shape 77"/>
          <p:cNvSpPr/>
          <p:nvPr/>
        </p:nvSpPr>
        <p:spPr>
          <a:xfrm>
            <a:off x="3971638" y="4301662"/>
            <a:ext cx="729092" cy="254402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ctr" anchorCtr="0">
            <a:noAutofit/>
          </a:bodyPr>
          <a:lstStyle/>
          <a:p>
            <a:pPr algn="ctr"/>
            <a:r>
              <a:rPr lang="en-US" sz="1400" b="1" dirty="0"/>
              <a:t>App N</a:t>
            </a:r>
            <a:endParaRPr sz="1400" b="1" dirty="0"/>
          </a:p>
        </p:txBody>
      </p:sp>
      <p:grpSp>
        <p:nvGrpSpPr>
          <p:cNvPr id="18" name="Group 17"/>
          <p:cNvGrpSpPr/>
          <p:nvPr/>
        </p:nvGrpSpPr>
        <p:grpSpPr>
          <a:xfrm>
            <a:off x="4305344" y="3816278"/>
            <a:ext cx="66557" cy="364653"/>
            <a:chOff x="5984146" y="3535577"/>
            <a:chExt cx="88742" cy="486204"/>
          </a:xfrm>
        </p:grpSpPr>
        <p:sp>
          <p:nvSpPr>
            <p:cNvPr id="13" name="Oval 12"/>
            <p:cNvSpPr/>
            <p:nvPr/>
          </p:nvSpPr>
          <p:spPr>
            <a:xfrm>
              <a:off x="5984146" y="3535577"/>
              <a:ext cx="88742" cy="8874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14" name="Oval 13"/>
            <p:cNvSpPr/>
            <p:nvPr/>
          </p:nvSpPr>
          <p:spPr>
            <a:xfrm>
              <a:off x="5984146" y="3731343"/>
              <a:ext cx="88742" cy="8874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16" name="Oval 15"/>
            <p:cNvSpPr/>
            <p:nvPr/>
          </p:nvSpPr>
          <p:spPr>
            <a:xfrm>
              <a:off x="5984146" y="3933039"/>
              <a:ext cx="88742" cy="8874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</p:grpSp>
      <p:sp>
        <p:nvSpPr>
          <p:cNvPr id="19" name="Shape 77"/>
          <p:cNvSpPr/>
          <p:nvPr/>
        </p:nvSpPr>
        <p:spPr>
          <a:xfrm>
            <a:off x="5376929" y="2940922"/>
            <a:ext cx="1345135" cy="381869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ctr" anchorCtr="0">
            <a:noAutofit/>
          </a:bodyPr>
          <a:lstStyle/>
          <a:p>
            <a:pPr algn="ctr"/>
            <a:r>
              <a:rPr lang="en-US" sz="1600" b="1" dirty="0"/>
              <a:t>OS Service</a:t>
            </a:r>
            <a:r>
              <a:rPr lang="en-US" sz="1600" b="1" baseline="-25000" dirty="0"/>
              <a:t> A</a:t>
            </a:r>
          </a:p>
        </p:txBody>
      </p:sp>
      <p:sp>
        <p:nvSpPr>
          <p:cNvPr id="20" name="Shape 77"/>
          <p:cNvSpPr/>
          <p:nvPr/>
        </p:nvSpPr>
        <p:spPr>
          <a:xfrm>
            <a:off x="5376929" y="3391699"/>
            <a:ext cx="1345135" cy="381869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ctr" anchorCtr="0">
            <a:noAutofit/>
          </a:bodyPr>
          <a:lstStyle/>
          <a:p>
            <a:pPr algn="ctr"/>
            <a:r>
              <a:rPr lang="en-US" sz="1600" b="1" dirty="0"/>
              <a:t>OS Service</a:t>
            </a:r>
            <a:r>
              <a:rPr lang="en-US" sz="1600" b="1" baseline="-25000" dirty="0"/>
              <a:t> B</a:t>
            </a:r>
          </a:p>
        </p:txBody>
      </p:sp>
      <p:sp>
        <p:nvSpPr>
          <p:cNvPr id="21" name="Shape 77"/>
          <p:cNvSpPr/>
          <p:nvPr/>
        </p:nvSpPr>
        <p:spPr>
          <a:xfrm>
            <a:off x="5376929" y="4237928"/>
            <a:ext cx="1345135" cy="381869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ctr" anchorCtr="0">
            <a:noAutofit/>
          </a:bodyPr>
          <a:lstStyle/>
          <a:p>
            <a:pPr algn="ctr"/>
            <a:r>
              <a:rPr lang="en-US" sz="1600" b="1" dirty="0"/>
              <a:t>OS Service</a:t>
            </a:r>
            <a:r>
              <a:rPr lang="en-US" sz="1600" b="1" baseline="-25000" dirty="0"/>
              <a:t> N</a:t>
            </a:r>
          </a:p>
        </p:txBody>
      </p:sp>
      <p:cxnSp>
        <p:nvCxnSpPr>
          <p:cNvPr id="23" name="Straight Arrow Connector 22"/>
          <p:cNvCxnSpPr>
            <a:stCxn id="9" idx="3"/>
            <a:endCxn id="19" idx="1"/>
          </p:cNvCxnSpPr>
          <p:nvPr/>
        </p:nvCxnSpPr>
        <p:spPr>
          <a:xfrm>
            <a:off x="4700728" y="3131857"/>
            <a:ext cx="676199" cy="0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4700728" y="3581913"/>
            <a:ext cx="676199" cy="0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700728" y="4424876"/>
            <a:ext cx="676199" cy="0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2"/>
          <p:cNvSpPr txBox="1">
            <a:spLocks/>
          </p:cNvSpPr>
          <p:nvPr/>
        </p:nvSpPr>
        <p:spPr>
          <a:xfrm>
            <a:off x="841202" y="3490253"/>
            <a:ext cx="2812040" cy="560903"/>
          </a:xfrm>
          <a:prstGeom prst="rect">
            <a:avLst/>
          </a:prstGeom>
        </p:spPr>
        <p:txBody>
          <a:bodyPr vert="horz" lIns="0" tIns="34290" rIns="0" bIns="34290" rtlCol="0">
            <a:noAutofit/>
          </a:bodyPr>
          <a:lstStyle>
            <a:lvl1pPr marL="76197" indent="-76197" algn="l" defTabSz="76197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67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667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20027" indent="-152394" algn="l" defTabSz="761970" rtl="0" eaLnBrk="1" latinLnBrk="0" hangingPunct="1">
              <a:lnSpc>
                <a:spcPct val="90000"/>
              </a:lnSpc>
              <a:spcBef>
                <a:spcPts val="167"/>
              </a:spcBef>
              <a:spcAft>
                <a:spcPts val="333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472421" indent="-152394" algn="l" defTabSz="761970" rtl="0" eaLnBrk="1" latinLnBrk="0" hangingPunct="1">
              <a:lnSpc>
                <a:spcPct val="90000"/>
              </a:lnSpc>
              <a:spcBef>
                <a:spcPts val="167"/>
              </a:spcBef>
              <a:spcAft>
                <a:spcPts val="333"/>
              </a:spcAft>
              <a:buClr>
                <a:schemeClr val="accent1"/>
              </a:buClr>
              <a:buFont typeface="Calibri" pitchFamily="34" charset="0"/>
              <a:buChar char="◦"/>
              <a:defRPr sz="1167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624815" indent="-152394" algn="l" defTabSz="761970" rtl="0" eaLnBrk="1" latinLnBrk="0" hangingPunct="1">
              <a:lnSpc>
                <a:spcPct val="90000"/>
              </a:lnSpc>
              <a:spcBef>
                <a:spcPts val="167"/>
              </a:spcBef>
              <a:spcAft>
                <a:spcPts val="333"/>
              </a:spcAft>
              <a:buClr>
                <a:schemeClr val="accent1"/>
              </a:buClr>
              <a:buFont typeface="Calibri" pitchFamily="34" charset="0"/>
              <a:buChar char="◦"/>
              <a:defRPr sz="1167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777209" indent="-152394" algn="l" defTabSz="761970" rtl="0" eaLnBrk="1" latinLnBrk="0" hangingPunct="1">
              <a:lnSpc>
                <a:spcPct val="90000"/>
              </a:lnSpc>
              <a:spcBef>
                <a:spcPts val="167"/>
              </a:spcBef>
              <a:spcAft>
                <a:spcPts val="333"/>
              </a:spcAft>
              <a:buClr>
                <a:schemeClr val="accent1"/>
              </a:buClr>
              <a:buFont typeface="Calibri" pitchFamily="34" charset="0"/>
              <a:buChar char="◦"/>
              <a:defRPr sz="1167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916630" indent="-190492" algn="l" defTabSz="761970" rtl="0" eaLnBrk="1" latinLnBrk="0" hangingPunct="1">
              <a:lnSpc>
                <a:spcPct val="90000"/>
              </a:lnSpc>
              <a:spcBef>
                <a:spcPts val="167"/>
              </a:spcBef>
              <a:spcAft>
                <a:spcPts val="333"/>
              </a:spcAft>
              <a:buClr>
                <a:schemeClr val="accent1"/>
              </a:buClr>
              <a:buFont typeface="Calibri" pitchFamily="34" charset="0"/>
              <a:buChar char="◦"/>
              <a:defRPr sz="11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083290" indent="-190492" algn="l" defTabSz="761970" rtl="0" eaLnBrk="1" latinLnBrk="0" hangingPunct="1">
              <a:lnSpc>
                <a:spcPct val="90000"/>
              </a:lnSpc>
              <a:spcBef>
                <a:spcPts val="167"/>
              </a:spcBef>
              <a:spcAft>
                <a:spcPts val="333"/>
              </a:spcAft>
              <a:buClr>
                <a:schemeClr val="accent1"/>
              </a:buClr>
              <a:buFont typeface="Calibri" pitchFamily="34" charset="0"/>
              <a:buChar char="◦"/>
              <a:defRPr sz="11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249950" indent="-190492" algn="l" defTabSz="761970" rtl="0" eaLnBrk="1" latinLnBrk="0" hangingPunct="1">
              <a:lnSpc>
                <a:spcPct val="90000"/>
              </a:lnSpc>
              <a:spcBef>
                <a:spcPts val="167"/>
              </a:spcBef>
              <a:spcAft>
                <a:spcPts val="333"/>
              </a:spcAft>
              <a:buClr>
                <a:schemeClr val="accent1"/>
              </a:buClr>
              <a:buFont typeface="Calibri" pitchFamily="34" charset="0"/>
              <a:buChar char="◦"/>
              <a:defRPr sz="11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416610" indent="-190492" algn="l" defTabSz="761970" rtl="0" eaLnBrk="1" latinLnBrk="0" hangingPunct="1">
              <a:lnSpc>
                <a:spcPct val="90000"/>
              </a:lnSpc>
              <a:spcBef>
                <a:spcPts val="167"/>
              </a:spcBef>
              <a:spcAft>
                <a:spcPts val="333"/>
              </a:spcAft>
              <a:buClr>
                <a:schemeClr val="accent1"/>
              </a:buClr>
              <a:buFont typeface="Calibri" pitchFamily="34" charset="0"/>
              <a:buChar char="◦"/>
              <a:defRPr sz="11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>
                <a:solidFill>
                  <a:srgbClr val="FF0000"/>
                </a:solidFill>
              </a:rPr>
              <a:t>Cannot instantiate a service multiple times!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6011408" y="3823022"/>
            <a:ext cx="66557" cy="364653"/>
            <a:chOff x="5984146" y="3535577"/>
            <a:chExt cx="88742" cy="486204"/>
          </a:xfrm>
        </p:grpSpPr>
        <p:sp>
          <p:nvSpPr>
            <p:cNvPr id="29" name="Oval 28"/>
            <p:cNvSpPr/>
            <p:nvPr/>
          </p:nvSpPr>
          <p:spPr>
            <a:xfrm>
              <a:off x="5984146" y="3535577"/>
              <a:ext cx="88742" cy="8874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30" name="Oval 29"/>
            <p:cNvSpPr/>
            <p:nvPr/>
          </p:nvSpPr>
          <p:spPr>
            <a:xfrm>
              <a:off x="5984146" y="3731343"/>
              <a:ext cx="88742" cy="8874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31" name="Oval 30"/>
            <p:cNvSpPr/>
            <p:nvPr/>
          </p:nvSpPr>
          <p:spPr>
            <a:xfrm>
              <a:off x="5984146" y="3933039"/>
              <a:ext cx="88742" cy="8874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</p:grpSp>
      <p:sp>
        <p:nvSpPr>
          <p:cNvPr id="27" name="&quot;No&quot; Symbol 26"/>
          <p:cNvSpPr/>
          <p:nvPr/>
        </p:nvSpPr>
        <p:spPr>
          <a:xfrm rot="5400000">
            <a:off x="5382247" y="3084361"/>
            <a:ext cx="1360739" cy="1360739"/>
          </a:xfrm>
          <a:prstGeom prst="noSmoking">
            <a:avLst>
              <a:gd name="adj" fmla="val 11385"/>
            </a:avLst>
          </a:prstGeom>
          <a:solidFill>
            <a:srgbClr val="C00000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>
              <a:solidFill>
                <a:schemeClr val="tx1"/>
              </a:solidFill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2771669" y="16050"/>
            <a:ext cx="858727" cy="237299"/>
            <a:chOff x="2764852" y="0"/>
            <a:chExt cx="858727" cy="237299"/>
          </a:xfrm>
          <a:solidFill>
            <a:srgbClr val="00417B"/>
          </a:solidFill>
        </p:grpSpPr>
        <p:sp>
          <p:nvSpPr>
            <p:cNvPr id="33" name="Chevron 32"/>
            <p:cNvSpPr/>
            <p:nvPr/>
          </p:nvSpPr>
          <p:spPr>
            <a:xfrm>
              <a:off x="2764852" y="0"/>
              <a:ext cx="858727" cy="237299"/>
            </a:xfrm>
            <a:prstGeom prst="chevron">
              <a:avLst/>
            </a:prstGeom>
            <a:grpFill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4" name="Chevron 4"/>
            <p:cNvSpPr/>
            <p:nvPr/>
          </p:nvSpPr>
          <p:spPr>
            <a:xfrm>
              <a:off x="2883502" y="0"/>
              <a:ext cx="621428" cy="237299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0005" tIns="13335" rIns="13335" bIns="13335" numCol="1" spcCol="1270" anchor="ctr" anchorCtr="0">
              <a:noAutofit/>
            </a:bodyPr>
            <a:lstStyle/>
            <a:p>
              <a:pPr lvl="0" algn="ctr" defTabSz="444500">
                <a:lnSpc>
                  <a:spcPct val="8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b="0" kern="1200" dirty="0" smtClean="0">
                  <a:solidFill>
                    <a:schemeClr val="bg1"/>
                  </a:solidFill>
                  <a:latin typeface="+mn-lt"/>
                </a:rPr>
                <a:t>Design</a:t>
              </a:r>
              <a:endParaRPr lang="en-US" sz="1000" b="0" kern="1200" dirty="0">
                <a:solidFill>
                  <a:schemeClr val="bg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0406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38837"/>
            <a:ext cx="6934200" cy="1208964"/>
          </a:xfrm>
        </p:spPr>
        <p:txBody>
          <a:bodyPr>
            <a:normAutofit/>
          </a:bodyPr>
          <a:lstStyle/>
          <a:p>
            <a:r>
              <a:rPr lang="en-US" sz="3200" cap="small" dirty="0" smtClean="0"/>
              <a:t>Corsa</a:t>
            </a:r>
            <a:r>
              <a:rPr lang="en-US" sz="3200" dirty="0" smtClean="0"/>
              <a:t>:  Checkpoint-based Virtualization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767" y="1529822"/>
            <a:ext cx="3845668" cy="3663993"/>
          </a:xfrm>
        </p:spPr>
        <p:txBody>
          <a:bodyPr>
            <a:noAutofit/>
          </a:bodyPr>
          <a:lstStyle/>
          <a:p>
            <a:r>
              <a:rPr lang="en-US" b="1" dirty="0" smtClean="0"/>
              <a:t>Virtualization through checkpoint/restore</a:t>
            </a:r>
          </a:p>
          <a:p>
            <a:pPr lvl="1"/>
            <a:r>
              <a:rPr lang="en-US" dirty="0" smtClean="0"/>
              <a:t>Intercept app-service transactions</a:t>
            </a:r>
          </a:p>
          <a:p>
            <a:r>
              <a:rPr lang="en-US" dirty="0" smtClean="0"/>
              <a:t>Per-app checkpoint history</a:t>
            </a:r>
          </a:p>
          <a:p>
            <a:pPr lvl="1"/>
            <a:r>
              <a:rPr lang="en-US" dirty="0" smtClean="0"/>
              <a:t>Only one active instance</a:t>
            </a:r>
          </a:p>
          <a:p>
            <a:r>
              <a:rPr lang="en-US" dirty="0" smtClean="0"/>
              <a:t>All other OS bodies see </a:t>
            </a:r>
            <a:br>
              <a:rPr lang="en-US" dirty="0" smtClean="0"/>
            </a:br>
            <a:r>
              <a:rPr lang="en-US" dirty="0" smtClean="0"/>
              <a:t>a single service instance</a:t>
            </a:r>
          </a:p>
          <a:p>
            <a:pPr lvl="1"/>
            <a:r>
              <a:rPr lang="en-US" dirty="0" smtClean="0"/>
              <a:t>Preserves legacy expectations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03866" y="5369405"/>
            <a:ext cx="3014253" cy="304271"/>
          </a:xfrm>
        </p:spPr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9" name="Shape 77"/>
          <p:cNvSpPr/>
          <p:nvPr/>
        </p:nvSpPr>
        <p:spPr>
          <a:xfrm>
            <a:off x="5301935" y="1887143"/>
            <a:ext cx="1891886" cy="2498739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t" anchorCtr="0">
            <a:noAutofit/>
          </a:bodyPr>
          <a:lstStyle/>
          <a:p>
            <a:pPr algn="ctr">
              <a:lnSpc>
                <a:spcPct val="80000"/>
              </a:lnSpc>
            </a:pPr>
            <a:r>
              <a:rPr lang="en-US" sz="1500" b="1" dirty="0"/>
              <a:t>OS </a:t>
            </a:r>
            <a:r>
              <a:rPr lang="en-US" sz="1600" b="1" dirty="0"/>
              <a:t>Service</a:t>
            </a:r>
            <a:endParaRPr sz="1500" b="1" dirty="0"/>
          </a:p>
        </p:txBody>
      </p:sp>
      <p:sp>
        <p:nvSpPr>
          <p:cNvPr id="70" name="Shape 77"/>
          <p:cNvSpPr/>
          <p:nvPr/>
        </p:nvSpPr>
        <p:spPr>
          <a:xfrm>
            <a:off x="4004005" y="2430124"/>
            <a:ext cx="729092" cy="254402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ctr" anchorCtr="0">
            <a:noAutofit/>
          </a:bodyPr>
          <a:lstStyle/>
          <a:p>
            <a:pPr algn="ctr"/>
            <a:r>
              <a:rPr lang="en-US" sz="1400" b="1" dirty="0"/>
              <a:t>App A</a:t>
            </a:r>
            <a:endParaRPr sz="1400" b="1" dirty="0"/>
          </a:p>
        </p:txBody>
      </p:sp>
      <p:sp>
        <p:nvSpPr>
          <p:cNvPr id="71" name="Shape 77"/>
          <p:cNvSpPr/>
          <p:nvPr/>
        </p:nvSpPr>
        <p:spPr>
          <a:xfrm>
            <a:off x="4004005" y="2880901"/>
            <a:ext cx="729092" cy="254402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ctr" anchorCtr="0">
            <a:noAutofit/>
          </a:bodyPr>
          <a:lstStyle/>
          <a:p>
            <a:pPr algn="ctr"/>
            <a:r>
              <a:rPr lang="en-US" sz="1400" b="1" dirty="0"/>
              <a:t>App B</a:t>
            </a:r>
            <a:endParaRPr sz="1400" b="1" dirty="0"/>
          </a:p>
        </p:txBody>
      </p:sp>
      <p:sp>
        <p:nvSpPr>
          <p:cNvPr id="72" name="Shape 86"/>
          <p:cNvSpPr/>
          <p:nvPr/>
        </p:nvSpPr>
        <p:spPr>
          <a:xfrm flipH="1">
            <a:off x="5395765" y="2626943"/>
            <a:ext cx="882874" cy="999972"/>
          </a:xfrm>
          <a:prstGeom prst="roundRect">
            <a:avLst/>
          </a:prstGeom>
          <a:ln w="19050">
            <a:prstDash val="solid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68569" tIns="68569" rIns="68569" bIns="68569" anchor="t" anchorCtr="0">
            <a:noAutofit/>
          </a:bodyPr>
          <a:lstStyle/>
          <a:p>
            <a:pPr algn="ctr"/>
            <a:r>
              <a:rPr lang="en" dirty="0"/>
              <a:t>Current</a:t>
            </a:r>
          </a:p>
        </p:txBody>
      </p:sp>
      <p:sp>
        <p:nvSpPr>
          <p:cNvPr id="73" name="Shape 86"/>
          <p:cNvSpPr/>
          <p:nvPr/>
        </p:nvSpPr>
        <p:spPr>
          <a:xfrm flipH="1">
            <a:off x="5470213" y="3023765"/>
            <a:ext cx="729649" cy="513143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900" b="1" dirty="0">
                <a:solidFill>
                  <a:schemeClr val="bg1"/>
                </a:solidFill>
              </a:rPr>
              <a:t>Base Checkpoint</a:t>
            </a:r>
          </a:p>
        </p:txBody>
      </p:sp>
      <p:cxnSp>
        <p:nvCxnSpPr>
          <p:cNvPr id="74" name="Straight Arrow Connector 73"/>
          <p:cNvCxnSpPr>
            <a:stCxn id="70" idx="3"/>
            <a:endCxn id="69" idx="1"/>
          </p:cNvCxnSpPr>
          <p:nvPr/>
        </p:nvCxnSpPr>
        <p:spPr>
          <a:xfrm>
            <a:off x="4733097" y="2557325"/>
            <a:ext cx="568838" cy="57918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Shape 86"/>
          <p:cNvSpPr/>
          <p:nvPr/>
        </p:nvSpPr>
        <p:spPr>
          <a:xfrm flipH="1">
            <a:off x="5470212" y="3021221"/>
            <a:ext cx="729649" cy="513143"/>
          </a:xfrm>
          <a:prstGeom prst="roundRect">
            <a:avLst/>
          </a:prstGeom>
          <a:solidFill>
            <a:srgbClr val="FADC90"/>
          </a:solidFill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200" dirty="0"/>
              <a:t>Virtual Service </a:t>
            </a:r>
            <a:r>
              <a:rPr lang="en" sz="1200" baseline="-25000" dirty="0"/>
              <a:t>A</a:t>
            </a:r>
            <a:endParaRPr lang="en" sz="1200" dirty="0"/>
          </a:p>
        </p:txBody>
      </p:sp>
      <p:sp>
        <p:nvSpPr>
          <p:cNvPr id="77" name="Shape 77"/>
          <p:cNvSpPr/>
          <p:nvPr/>
        </p:nvSpPr>
        <p:spPr>
          <a:xfrm>
            <a:off x="4034316" y="3727130"/>
            <a:ext cx="729092" cy="254402"/>
          </a:xfrm>
          <a:prstGeom prst="roundRect">
            <a:avLst>
              <a:gd name="adj" fmla="val 16667"/>
            </a:avLst>
          </a:prstGeom>
          <a:solidFill>
            <a:schemeClr val="accent2">
              <a:lumMod val="40000"/>
              <a:lumOff val="60000"/>
            </a:schemeClr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ctr" anchorCtr="0">
            <a:noAutofit/>
          </a:bodyPr>
          <a:lstStyle/>
          <a:p>
            <a:pPr algn="ctr"/>
            <a:r>
              <a:rPr lang="en-US" sz="1400" b="1" dirty="0"/>
              <a:t>App N</a:t>
            </a:r>
            <a:endParaRPr sz="1400" b="1" dirty="0"/>
          </a:p>
        </p:txBody>
      </p:sp>
      <p:grpSp>
        <p:nvGrpSpPr>
          <p:cNvPr id="78" name="Group 77"/>
          <p:cNvGrpSpPr/>
          <p:nvPr/>
        </p:nvGrpSpPr>
        <p:grpSpPr>
          <a:xfrm>
            <a:off x="4368024" y="3241746"/>
            <a:ext cx="66557" cy="364653"/>
            <a:chOff x="5984146" y="3535577"/>
            <a:chExt cx="88742" cy="486204"/>
          </a:xfrm>
        </p:grpSpPr>
        <p:sp>
          <p:nvSpPr>
            <p:cNvPr id="80" name="Oval 79"/>
            <p:cNvSpPr/>
            <p:nvPr/>
          </p:nvSpPr>
          <p:spPr>
            <a:xfrm>
              <a:off x="5984146" y="3535577"/>
              <a:ext cx="88742" cy="8874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81" name="Oval 80"/>
            <p:cNvSpPr/>
            <p:nvPr/>
          </p:nvSpPr>
          <p:spPr>
            <a:xfrm>
              <a:off x="5984146" y="3731343"/>
              <a:ext cx="88742" cy="8874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82" name="Oval 81"/>
            <p:cNvSpPr/>
            <p:nvPr/>
          </p:nvSpPr>
          <p:spPr>
            <a:xfrm>
              <a:off x="5984146" y="3933039"/>
              <a:ext cx="88742" cy="8874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</p:grpSp>
      <p:sp>
        <p:nvSpPr>
          <p:cNvPr id="79" name="Shape 86"/>
          <p:cNvSpPr/>
          <p:nvPr/>
        </p:nvSpPr>
        <p:spPr>
          <a:xfrm flipH="1">
            <a:off x="6359647" y="3607156"/>
            <a:ext cx="736945" cy="51314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200" dirty="0"/>
              <a:t>Virtual Service </a:t>
            </a:r>
            <a:r>
              <a:rPr lang="en" sz="1200" baseline="-25000" dirty="0"/>
              <a:t>N</a:t>
            </a:r>
            <a:endParaRPr lang="en" sz="1200" dirty="0"/>
          </a:p>
        </p:txBody>
      </p:sp>
      <p:cxnSp>
        <p:nvCxnSpPr>
          <p:cNvPr id="83" name="Straight Arrow Connector 82"/>
          <p:cNvCxnSpPr>
            <a:stCxn id="71" idx="3"/>
            <a:endCxn id="69" idx="1"/>
          </p:cNvCxnSpPr>
          <p:nvPr/>
        </p:nvCxnSpPr>
        <p:spPr>
          <a:xfrm>
            <a:off x="4733097" y="3008102"/>
            <a:ext cx="568838" cy="12841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Shape 86"/>
          <p:cNvSpPr/>
          <p:nvPr/>
        </p:nvSpPr>
        <p:spPr>
          <a:xfrm flipH="1">
            <a:off x="6359646" y="2277218"/>
            <a:ext cx="736945" cy="513143"/>
          </a:xfrm>
          <a:prstGeom prst="roundRect">
            <a:avLst/>
          </a:prstGeom>
          <a:solidFill>
            <a:srgbClr val="FADC90"/>
          </a:solidFill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200" dirty="0"/>
              <a:t>Virtual Service </a:t>
            </a:r>
            <a:r>
              <a:rPr lang="en" sz="1200" baseline="-25000" dirty="0"/>
              <a:t>A</a:t>
            </a:r>
            <a:endParaRPr lang="en" sz="1200" dirty="0"/>
          </a:p>
        </p:txBody>
      </p:sp>
      <p:sp>
        <p:nvSpPr>
          <p:cNvPr id="85" name="Shape 86"/>
          <p:cNvSpPr/>
          <p:nvPr/>
        </p:nvSpPr>
        <p:spPr>
          <a:xfrm flipH="1">
            <a:off x="5466564" y="3740269"/>
            <a:ext cx="736945" cy="513143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900" b="1" dirty="0">
                <a:solidFill>
                  <a:schemeClr val="bg1"/>
                </a:solidFill>
              </a:rPr>
              <a:t>Base Checkpoint</a:t>
            </a:r>
          </a:p>
        </p:txBody>
      </p:sp>
      <p:sp>
        <p:nvSpPr>
          <p:cNvPr id="86" name="Shape 86"/>
          <p:cNvSpPr/>
          <p:nvPr/>
        </p:nvSpPr>
        <p:spPr>
          <a:xfrm flipH="1">
            <a:off x="5466564" y="3023741"/>
            <a:ext cx="736945" cy="51314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200" dirty="0"/>
              <a:t>Virtual Service </a:t>
            </a:r>
            <a:r>
              <a:rPr lang="en" sz="1200" baseline="-25000" dirty="0"/>
              <a:t>B</a:t>
            </a:r>
            <a:endParaRPr lang="en" sz="1200" dirty="0"/>
          </a:p>
        </p:txBody>
      </p:sp>
      <p:sp>
        <p:nvSpPr>
          <p:cNvPr id="116" name="Rectangle 115"/>
          <p:cNvSpPr/>
          <p:nvPr/>
        </p:nvSpPr>
        <p:spPr>
          <a:xfrm>
            <a:off x="383703" y="4203237"/>
            <a:ext cx="4520069" cy="8556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2575" lvl="0" indent="-282575" defTabSz="761970">
              <a:lnSpc>
                <a:spcPct val="90000"/>
              </a:lnSpc>
              <a:spcBef>
                <a:spcPts val="1000"/>
              </a:spcBef>
              <a:spcAft>
                <a:spcPts val="167"/>
              </a:spcAft>
              <a:buClr>
                <a:srgbClr val="605F64"/>
              </a:buClr>
              <a:buSzPct val="100000"/>
              <a:buFont typeface="Wingdings" panose="05000000000000000000" pitchFamily="2" charset="2"/>
              <a:buChar char="v"/>
            </a:pPr>
            <a:r>
              <a:rPr lang="en-US" sz="2200" b="1" dirty="0">
                <a:solidFill>
                  <a:srgbClr val="00B050"/>
                </a:solidFill>
                <a:latin typeface="Calibri Light" panose="020F0302020204030204" pitchFamily="34" charset="0"/>
              </a:rPr>
              <a:t>Eliminates state entanglement </a:t>
            </a:r>
          </a:p>
          <a:p>
            <a:pPr marL="282575" lvl="0" indent="-282575" defTabSz="761970">
              <a:lnSpc>
                <a:spcPct val="90000"/>
              </a:lnSpc>
              <a:spcBef>
                <a:spcPts val="1000"/>
              </a:spcBef>
              <a:spcAft>
                <a:spcPts val="167"/>
              </a:spcAft>
              <a:buClr>
                <a:srgbClr val="605F64"/>
              </a:buClr>
              <a:buSzPct val="100000"/>
              <a:buFont typeface="Wingdings" panose="05000000000000000000" pitchFamily="2" charset="2"/>
              <a:buChar char="v"/>
            </a:pPr>
            <a:r>
              <a:rPr lang="en-US" sz="2200" b="1" dirty="0">
                <a:solidFill>
                  <a:srgbClr val="00B050"/>
                </a:solidFill>
                <a:latin typeface="Calibri Light" panose="020F0302020204030204" pitchFamily="34" charset="0"/>
              </a:rPr>
              <a:t>No knowledge of virtualized entity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2771669" y="16050"/>
            <a:ext cx="858727" cy="237299"/>
            <a:chOff x="2764852" y="0"/>
            <a:chExt cx="858727" cy="237299"/>
          </a:xfrm>
          <a:solidFill>
            <a:srgbClr val="00417B"/>
          </a:solidFill>
        </p:grpSpPr>
        <p:sp>
          <p:nvSpPr>
            <p:cNvPr id="29" name="Chevron 28"/>
            <p:cNvSpPr/>
            <p:nvPr/>
          </p:nvSpPr>
          <p:spPr>
            <a:xfrm>
              <a:off x="2764852" y="0"/>
              <a:ext cx="858727" cy="237299"/>
            </a:xfrm>
            <a:prstGeom prst="chevron">
              <a:avLst/>
            </a:prstGeom>
            <a:grpFill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0" name="Chevron 4"/>
            <p:cNvSpPr/>
            <p:nvPr/>
          </p:nvSpPr>
          <p:spPr>
            <a:xfrm>
              <a:off x="2883502" y="0"/>
              <a:ext cx="621428" cy="237299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0005" tIns="13335" rIns="13335" bIns="13335" numCol="1" spcCol="1270" anchor="ctr" anchorCtr="0">
              <a:noAutofit/>
            </a:bodyPr>
            <a:lstStyle/>
            <a:p>
              <a:pPr lvl="0" algn="ctr" defTabSz="444500">
                <a:lnSpc>
                  <a:spcPct val="8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b="0" kern="1200" dirty="0" smtClean="0">
                  <a:solidFill>
                    <a:schemeClr val="bg1"/>
                  </a:solidFill>
                  <a:latin typeface="+mn-lt"/>
                </a:rPr>
                <a:t>Design</a:t>
              </a:r>
              <a:endParaRPr lang="en-US" sz="1000" b="0" kern="1200" dirty="0">
                <a:solidFill>
                  <a:schemeClr val="bg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2938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1.11111E-6 L 5E-6 0.12528 " pathEditMode="relative" rAng="0" ptsTypes="AA">
                                      <p:cBhvr>
                                        <p:cTn id="45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2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6" presetClass="emph" presetSubtype="0" repeatCount="4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 tmFilter="0, 0; .2, .5; .8, .5; 1, 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4" dur="250" autoRev="1" fill="hold"/>
                                        <p:tgtEl>
                                          <p:spTgt spid="7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9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3.33333E-6 L 0.11709 -0.13 " pathEditMode="relative" rAng="0" ptsTypes="AA">
                                      <p:cBhvr>
                                        <p:cTn id="66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54" y="-6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3.33333E-6 L 3.33333E-6 -0.12528 " pathEditMode="relative" rAng="0" ptsTypes="AA">
                                      <p:cBhvr>
                                        <p:cTn id="71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" y="-62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6" presetClass="emph" presetSubtype="0" repeatCount="4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 tmFilter="0, 0; .2, .5; .8, .5; 1, 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1" dur="250" autoRev="1" fill="hold"/>
                                        <p:tgtEl>
                                          <p:spTgt spid="8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56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L 0.11834 -0.01333 " pathEditMode="relative" rAng="0" ptsTypes="AA">
                                      <p:cBhvr>
                                        <p:cTn id="93" dur="2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17" y="-667"/>
                                    </p:animMotion>
                                  </p:childTnLst>
                                </p:cTn>
                              </p:par>
                              <p:par>
                                <p:cTn id="94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49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33333E-6 L -0.11708 0.13056 " pathEditMode="relative" rAng="0" ptsTypes="AA">
                                      <p:cBhvr>
                                        <p:cTn id="102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75" y="67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6" presetClass="emph" presetSubtype="0" repeatCount="4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 tmFilter="0, 0; .2, .5; .8, .5; 1, 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7" dur="250" autoRev="1" fill="hold"/>
                                        <p:tgtEl>
                                          <p:spTgt spid="7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9" grpId="0" animBg="1"/>
      <p:bldP spid="70" grpId="0" animBg="1"/>
      <p:bldP spid="71" grpId="0" animBg="1"/>
      <p:bldP spid="72" grpId="0" animBg="1"/>
      <p:bldP spid="73" grpId="0" animBg="1"/>
      <p:bldP spid="73" grpId="1" animBg="1"/>
      <p:bldP spid="75" grpId="0" animBg="1"/>
      <p:bldP spid="75" grpId="1" animBg="1"/>
      <p:bldP spid="77" grpId="0" animBg="1"/>
      <p:bldP spid="79" grpId="0" animBg="1"/>
      <p:bldP spid="84" grpId="0" animBg="1"/>
      <p:bldP spid="84" grpId="1" animBg="1"/>
      <p:bldP spid="85" grpId="0" animBg="1"/>
      <p:bldP spid="85" grpId="1" animBg="1"/>
      <p:bldP spid="85" grpId="2" animBg="1"/>
      <p:bldP spid="86" grpId="0" animBg="1"/>
      <p:bldP spid="86" grpId="1" animBg="1"/>
      <p:bldP spid="1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small" dirty="0" err="1"/>
              <a:t>Corsa</a:t>
            </a:r>
            <a:r>
              <a:rPr lang="en-US" dirty="0"/>
              <a:t> Enables </a:t>
            </a:r>
            <a:r>
              <a:rPr lang="en-US" dirty="0" smtClean="0"/>
              <a:t>Fault Isolation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03866" y="5369405"/>
            <a:ext cx="3014253" cy="304271"/>
          </a:xfrm>
        </p:spPr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9" name="Shape 77"/>
          <p:cNvSpPr/>
          <p:nvPr/>
        </p:nvSpPr>
        <p:spPr>
          <a:xfrm>
            <a:off x="2776213" y="2075939"/>
            <a:ext cx="1750586" cy="2051119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t" anchorCtr="0">
            <a:noAutofit/>
          </a:bodyPr>
          <a:lstStyle/>
          <a:p>
            <a:pPr algn="ctr"/>
            <a:r>
              <a:rPr lang="en-US" sz="1500" b="1" dirty="0"/>
              <a:t>OS Service</a:t>
            </a:r>
            <a:endParaRPr sz="1500" b="1" dirty="0"/>
          </a:p>
        </p:txBody>
      </p:sp>
      <p:sp>
        <p:nvSpPr>
          <p:cNvPr id="10" name="Shape 77"/>
          <p:cNvSpPr/>
          <p:nvPr/>
        </p:nvSpPr>
        <p:spPr>
          <a:xfrm>
            <a:off x="774969" y="2498684"/>
            <a:ext cx="1291632" cy="495757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ctr" anchorCtr="0">
            <a:noAutofit/>
          </a:bodyPr>
          <a:lstStyle/>
          <a:p>
            <a:pPr algn="ctr"/>
            <a:r>
              <a:rPr lang="en-US" sz="1500" b="1" dirty="0"/>
              <a:t>App A</a:t>
            </a:r>
            <a:endParaRPr sz="1500" b="1" dirty="0"/>
          </a:p>
        </p:txBody>
      </p:sp>
      <p:sp>
        <p:nvSpPr>
          <p:cNvPr id="11" name="Shape 77"/>
          <p:cNvSpPr/>
          <p:nvPr/>
        </p:nvSpPr>
        <p:spPr>
          <a:xfrm>
            <a:off x="774968" y="3344685"/>
            <a:ext cx="1291632" cy="495757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ctr" anchorCtr="0">
            <a:noAutofit/>
          </a:bodyPr>
          <a:lstStyle/>
          <a:p>
            <a:pPr algn="ctr"/>
            <a:r>
              <a:rPr lang="en-US" sz="1500" b="1" dirty="0"/>
              <a:t>App B</a:t>
            </a:r>
            <a:endParaRPr sz="1500" b="1" dirty="0"/>
          </a:p>
        </p:txBody>
      </p:sp>
      <p:cxnSp>
        <p:nvCxnSpPr>
          <p:cNvPr id="14" name="Straight Arrow Connector 13"/>
          <p:cNvCxnSpPr>
            <a:stCxn id="48" idx="3"/>
          </p:cNvCxnSpPr>
          <p:nvPr/>
        </p:nvCxnSpPr>
        <p:spPr>
          <a:xfrm>
            <a:off x="2066600" y="2746563"/>
            <a:ext cx="70961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2065674" y="3592564"/>
            <a:ext cx="71053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Shape 77"/>
          <p:cNvSpPr/>
          <p:nvPr/>
        </p:nvSpPr>
        <p:spPr>
          <a:xfrm>
            <a:off x="774968" y="2498684"/>
            <a:ext cx="1291632" cy="495757"/>
          </a:xfrm>
          <a:prstGeom prst="roundRect">
            <a:avLst>
              <a:gd name="adj" fmla="val 16667"/>
            </a:avLst>
          </a:prstGeom>
          <a:solidFill>
            <a:srgbClr val="FF7979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ctr" anchorCtr="0">
            <a:noAutofit/>
          </a:bodyPr>
          <a:lstStyle/>
          <a:p>
            <a:pPr algn="ctr"/>
            <a:r>
              <a:rPr lang="en-US" sz="1500" b="1" dirty="0"/>
              <a:t>App A</a:t>
            </a:r>
            <a:endParaRPr sz="1500" b="1" dirty="0"/>
          </a:p>
        </p:txBody>
      </p:sp>
      <p:sp>
        <p:nvSpPr>
          <p:cNvPr id="55" name="TextBox 54"/>
          <p:cNvSpPr txBox="1"/>
          <p:nvPr/>
        </p:nvSpPr>
        <p:spPr>
          <a:xfrm>
            <a:off x="4804122" y="2859122"/>
            <a:ext cx="2163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+mj-lt"/>
              </a:rPr>
              <a:t>App B is unaffected</a:t>
            </a:r>
            <a:br>
              <a:rPr lang="en-US" sz="1600" dirty="0" smtClean="0">
                <a:latin typeface="+mj-lt"/>
              </a:rPr>
            </a:br>
            <a:r>
              <a:rPr lang="en-US" sz="1600" dirty="0" smtClean="0">
                <a:latin typeface="+mj-lt"/>
              </a:rPr>
              <a:t>by App A’s failures</a:t>
            </a:r>
            <a:endParaRPr lang="en-US" sz="1600" dirty="0"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682" y="2274992"/>
            <a:ext cx="322351" cy="32235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682" y="3721198"/>
            <a:ext cx="340659" cy="340659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2771669" y="16050"/>
            <a:ext cx="858727" cy="237299"/>
            <a:chOff x="2764852" y="0"/>
            <a:chExt cx="858727" cy="237299"/>
          </a:xfrm>
          <a:solidFill>
            <a:srgbClr val="00417B"/>
          </a:solidFill>
        </p:grpSpPr>
        <p:sp>
          <p:nvSpPr>
            <p:cNvPr id="26" name="Chevron 25"/>
            <p:cNvSpPr/>
            <p:nvPr/>
          </p:nvSpPr>
          <p:spPr>
            <a:xfrm>
              <a:off x="2764852" y="0"/>
              <a:ext cx="858727" cy="237299"/>
            </a:xfrm>
            <a:prstGeom prst="chevron">
              <a:avLst/>
            </a:prstGeom>
            <a:grpFill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7" name="Chevron 4"/>
            <p:cNvSpPr/>
            <p:nvPr/>
          </p:nvSpPr>
          <p:spPr>
            <a:xfrm>
              <a:off x="2883502" y="0"/>
              <a:ext cx="621428" cy="237299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0005" tIns="13335" rIns="13335" bIns="13335" numCol="1" spcCol="1270" anchor="ctr" anchorCtr="0">
              <a:noAutofit/>
            </a:bodyPr>
            <a:lstStyle/>
            <a:p>
              <a:pPr lvl="0" algn="ctr" defTabSz="444500">
                <a:lnSpc>
                  <a:spcPct val="8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b="0" kern="1200" dirty="0" smtClean="0">
                  <a:solidFill>
                    <a:schemeClr val="bg1"/>
                  </a:solidFill>
                  <a:latin typeface="+mn-lt"/>
                </a:rPr>
                <a:t>Design</a:t>
              </a:r>
              <a:endParaRPr lang="en-US" sz="1000" b="0" kern="1200" dirty="0">
                <a:solidFill>
                  <a:schemeClr val="bg1"/>
                </a:solidFill>
                <a:latin typeface="+mn-lt"/>
              </a:endParaRPr>
            </a:p>
          </p:txBody>
        </p:sp>
      </p:grpSp>
      <p:sp>
        <p:nvSpPr>
          <p:cNvPr id="28" name="Shape 86"/>
          <p:cNvSpPr/>
          <p:nvPr/>
        </p:nvSpPr>
        <p:spPr>
          <a:xfrm flipH="1">
            <a:off x="3283033" y="2540933"/>
            <a:ext cx="736945" cy="513143"/>
          </a:xfrm>
          <a:prstGeom prst="roundRect">
            <a:avLst/>
          </a:prstGeom>
          <a:solidFill>
            <a:srgbClr val="FADC90"/>
          </a:solidFill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200" dirty="0"/>
              <a:t>Virtual Service </a:t>
            </a:r>
            <a:r>
              <a:rPr lang="en" sz="1200" baseline="-25000" dirty="0"/>
              <a:t>A</a:t>
            </a:r>
            <a:endParaRPr lang="en" sz="1200" dirty="0"/>
          </a:p>
        </p:txBody>
      </p:sp>
      <p:sp>
        <p:nvSpPr>
          <p:cNvPr id="29" name="Shape 86"/>
          <p:cNvSpPr/>
          <p:nvPr/>
        </p:nvSpPr>
        <p:spPr>
          <a:xfrm flipH="1">
            <a:off x="3283033" y="3392718"/>
            <a:ext cx="736945" cy="51314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200" dirty="0"/>
              <a:t>Virtual Service </a:t>
            </a:r>
            <a:r>
              <a:rPr lang="en" sz="1200" baseline="-25000" dirty="0"/>
              <a:t>B</a:t>
            </a:r>
            <a:endParaRPr lang="en" sz="1200" dirty="0"/>
          </a:p>
        </p:txBody>
      </p:sp>
      <p:sp>
        <p:nvSpPr>
          <p:cNvPr id="30" name="Shape 86"/>
          <p:cNvSpPr/>
          <p:nvPr/>
        </p:nvSpPr>
        <p:spPr>
          <a:xfrm flipH="1">
            <a:off x="3283033" y="2540932"/>
            <a:ext cx="736945" cy="513143"/>
          </a:xfrm>
          <a:prstGeom prst="roundRect">
            <a:avLst/>
          </a:prstGeom>
          <a:solidFill>
            <a:srgbClr val="FF7979"/>
          </a:solidFill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200" dirty="0"/>
              <a:t>Virtual Service </a:t>
            </a:r>
            <a:r>
              <a:rPr lang="en" sz="1200" baseline="-25000" dirty="0"/>
              <a:t>A</a:t>
            </a:r>
            <a:endParaRPr lang="en" sz="1200" dirty="0"/>
          </a:p>
        </p:txBody>
      </p:sp>
      <p:pic>
        <p:nvPicPr>
          <p:cNvPr id="1028" name="Picture 4" descr="http://zdnet3.cbsistatic.com/hub/i/r/2014/08/07/ac3f8cd9-1dec-11e4-8c7f-00505685119a/resize/1170x878/86e4fb66a8db6435e69c681b1c8d469a/05-closed-system.jpg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2824" y="2850016"/>
            <a:ext cx="817363" cy="637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3570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5" grpId="0"/>
      <p:bldP spid="3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77"/>
          <p:cNvSpPr/>
          <p:nvPr/>
        </p:nvSpPr>
        <p:spPr>
          <a:xfrm>
            <a:off x="2775287" y="2080088"/>
            <a:ext cx="1918094" cy="2051119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t" anchorCtr="0">
            <a:noAutofit/>
          </a:bodyPr>
          <a:lstStyle/>
          <a:p>
            <a:pPr algn="ctr"/>
            <a:r>
              <a:rPr lang="en-US" sz="1500" b="1" dirty="0"/>
              <a:t>OS Service</a:t>
            </a:r>
            <a:endParaRPr sz="1500" b="1" dirty="0"/>
          </a:p>
        </p:txBody>
      </p:sp>
      <p:sp>
        <p:nvSpPr>
          <p:cNvPr id="88" name="Shape 86"/>
          <p:cNvSpPr/>
          <p:nvPr/>
        </p:nvSpPr>
        <p:spPr>
          <a:xfrm flipH="1">
            <a:off x="3111099" y="3191152"/>
            <a:ext cx="1078961" cy="51314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68569" tIns="68569" rIns="68569" bIns="68569" anchor="ctr" anchorCtr="0">
            <a:noAutofit/>
          </a:bodyPr>
          <a:lstStyle/>
          <a:p>
            <a:r>
              <a:rPr lang="en" sz="1200" dirty="0" smtClean="0"/>
              <a:t> Virtual </a:t>
            </a:r>
            <a:br>
              <a:rPr lang="en" sz="1200" dirty="0" smtClean="0"/>
            </a:br>
            <a:r>
              <a:rPr lang="en" sz="1200" dirty="0" smtClean="0"/>
              <a:t>Service </a:t>
            </a:r>
            <a:r>
              <a:rPr lang="en" sz="1200" baseline="-25000" dirty="0"/>
              <a:t>B</a:t>
            </a:r>
            <a:endParaRPr lang="en" sz="1200" dirty="0"/>
          </a:p>
        </p:txBody>
      </p:sp>
      <p:sp>
        <p:nvSpPr>
          <p:cNvPr id="87" name="Shape 86"/>
          <p:cNvSpPr/>
          <p:nvPr/>
        </p:nvSpPr>
        <p:spPr>
          <a:xfrm flipH="1">
            <a:off x="3072623" y="2502833"/>
            <a:ext cx="1186857" cy="513143"/>
          </a:xfrm>
          <a:prstGeom prst="roundRect">
            <a:avLst/>
          </a:prstGeom>
          <a:solidFill>
            <a:srgbClr val="FADC90"/>
          </a:solidFill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68569" tIns="68569" rIns="68569" bIns="68569" anchor="ctr" anchorCtr="0">
            <a:noAutofit/>
          </a:bodyPr>
          <a:lstStyle/>
          <a:p>
            <a:r>
              <a:rPr lang="en" sz="1200" dirty="0" smtClean="0"/>
              <a:t> Virtual </a:t>
            </a:r>
            <a:br>
              <a:rPr lang="en" sz="1200" dirty="0" smtClean="0"/>
            </a:br>
            <a:r>
              <a:rPr lang="en" sz="1200" dirty="0" smtClean="0"/>
              <a:t>Service </a:t>
            </a:r>
            <a:r>
              <a:rPr lang="en" sz="1200" baseline="-25000" dirty="0"/>
              <a:t>A</a:t>
            </a:r>
            <a:endParaRPr lang="en" sz="1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small" dirty="0" err="1" smtClean="0"/>
              <a:t>Corsa</a:t>
            </a:r>
            <a:r>
              <a:rPr lang="en-US" dirty="0" smtClean="0"/>
              <a:t> Enables Fault Tolerance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03866" y="5369405"/>
            <a:ext cx="3014253" cy="304271"/>
          </a:xfrm>
        </p:spPr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13</a:t>
            </a:fld>
            <a:endParaRPr lang="en-US" dirty="0"/>
          </a:p>
        </p:txBody>
      </p:sp>
      <p:grpSp>
        <p:nvGrpSpPr>
          <p:cNvPr id="43" name="Group 42"/>
          <p:cNvGrpSpPr/>
          <p:nvPr/>
        </p:nvGrpSpPr>
        <p:grpSpPr>
          <a:xfrm>
            <a:off x="2771669" y="16050"/>
            <a:ext cx="858727" cy="237299"/>
            <a:chOff x="2764852" y="0"/>
            <a:chExt cx="858727" cy="237299"/>
          </a:xfrm>
          <a:solidFill>
            <a:srgbClr val="00417B"/>
          </a:solidFill>
        </p:grpSpPr>
        <p:sp>
          <p:nvSpPr>
            <p:cNvPr id="44" name="Chevron 43"/>
            <p:cNvSpPr/>
            <p:nvPr/>
          </p:nvSpPr>
          <p:spPr>
            <a:xfrm>
              <a:off x="2764852" y="0"/>
              <a:ext cx="858727" cy="237299"/>
            </a:xfrm>
            <a:prstGeom prst="chevron">
              <a:avLst/>
            </a:prstGeom>
            <a:grpFill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5" name="Chevron 4"/>
            <p:cNvSpPr/>
            <p:nvPr/>
          </p:nvSpPr>
          <p:spPr>
            <a:xfrm>
              <a:off x="2883502" y="0"/>
              <a:ext cx="621428" cy="237299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0005" tIns="13335" rIns="13335" bIns="13335" numCol="1" spcCol="1270" anchor="ctr" anchorCtr="0">
              <a:noAutofit/>
            </a:bodyPr>
            <a:lstStyle/>
            <a:p>
              <a:pPr lvl="0" algn="ctr" defTabSz="444500">
                <a:lnSpc>
                  <a:spcPct val="8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b="0" kern="1200" dirty="0" smtClean="0">
                  <a:solidFill>
                    <a:schemeClr val="bg1"/>
                  </a:solidFill>
                  <a:latin typeface="+mn-lt"/>
                </a:rPr>
                <a:t>Design</a:t>
              </a:r>
              <a:endParaRPr lang="en-US" sz="1000" b="0" kern="1200" dirty="0">
                <a:solidFill>
                  <a:schemeClr val="bg1"/>
                </a:solidFill>
                <a:latin typeface="+mn-lt"/>
              </a:endParaRPr>
            </a:p>
          </p:txBody>
        </p:sp>
      </p:grpSp>
      <p:sp>
        <p:nvSpPr>
          <p:cNvPr id="47" name="Shape 77"/>
          <p:cNvSpPr/>
          <p:nvPr/>
        </p:nvSpPr>
        <p:spPr>
          <a:xfrm>
            <a:off x="774042" y="2502833"/>
            <a:ext cx="1291632" cy="495757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ctr" anchorCtr="0">
            <a:noAutofit/>
          </a:bodyPr>
          <a:lstStyle/>
          <a:p>
            <a:r>
              <a:rPr lang="en-US" sz="1500" b="1" dirty="0"/>
              <a:t> App A</a:t>
            </a:r>
            <a:endParaRPr sz="1500" b="1" dirty="0"/>
          </a:p>
        </p:txBody>
      </p:sp>
      <p:sp>
        <p:nvSpPr>
          <p:cNvPr id="54" name="Shape 77"/>
          <p:cNvSpPr/>
          <p:nvPr/>
        </p:nvSpPr>
        <p:spPr>
          <a:xfrm>
            <a:off x="774042" y="3197831"/>
            <a:ext cx="1291632" cy="495757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ctr" anchorCtr="0">
            <a:noAutofit/>
          </a:bodyPr>
          <a:lstStyle/>
          <a:p>
            <a:r>
              <a:rPr lang="en-US" sz="1500" b="1" dirty="0"/>
              <a:t> App B</a:t>
            </a:r>
            <a:endParaRPr sz="1500" b="1" dirty="0"/>
          </a:p>
        </p:txBody>
      </p:sp>
      <p:cxnSp>
        <p:nvCxnSpPr>
          <p:cNvPr id="56" name="Straight Arrow Connector 55"/>
          <p:cNvCxnSpPr>
            <a:stCxn id="47" idx="3"/>
          </p:cNvCxnSpPr>
          <p:nvPr/>
        </p:nvCxnSpPr>
        <p:spPr>
          <a:xfrm>
            <a:off x="2065674" y="2750712"/>
            <a:ext cx="70961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54" idx="3"/>
          </p:cNvCxnSpPr>
          <p:nvPr/>
        </p:nvCxnSpPr>
        <p:spPr>
          <a:xfrm>
            <a:off x="2065674" y="3445710"/>
            <a:ext cx="70961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1602585" y="2593662"/>
            <a:ext cx="156671" cy="15667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63" name="Isosceles Triangle 62"/>
          <p:cNvSpPr/>
          <p:nvPr/>
        </p:nvSpPr>
        <p:spPr>
          <a:xfrm>
            <a:off x="1740783" y="2715834"/>
            <a:ext cx="198028" cy="170713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grpSp>
        <p:nvGrpSpPr>
          <p:cNvPr id="69" name="Group 68"/>
          <p:cNvGrpSpPr/>
          <p:nvPr/>
        </p:nvGrpSpPr>
        <p:grpSpPr>
          <a:xfrm>
            <a:off x="3801695" y="3227659"/>
            <a:ext cx="324966" cy="402236"/>
            <a:chOff x="5585727" y="3548920"/>
            <a:chExt cx="393898" cy="487558"/>
          </a:xfrm>
        </p:grpSpPr>
        <p:sp>
          <p:nvSpPr>
            <p:cNvPr id="70" name="Oval 69"/>
            <p:cNvSpPr/>
            <p:nvPr/>
          </p:nvSpPr>
          <p:spPr>
            <a:xfrm>
              <a:off x="5585727" y="3813063"/>
              <a:ext cx="223415" cy="22341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71" name="Diamond 70"/>
            <p:cNvSpPr/>
            <p:nvPr/>
          </p:nvSpPr>
          <p:spPr>
            <a:xfrm>
              <a:off x="5726864" y="3548920"/>
              <a:ext cx="252761" cy="252761"/>
            </a:xfrm>
            <a:prstGeom prst="diamond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1638284" y="3225110"/>
            <a:ext cx="324966" cy="402236"/>
            <a:chOff x="3024860" y="3469996"/>
            <a:chExt cx="393898" cy="487558"/>
          </a:xfrm>
        </p:grpSpPr>
        <p:sp>
          <p:nvSpPr>
            <p:cNvPr id="79" name="Oval 78"/>
            <p:cNvSpPr/>
            <p:nvPr/>
          </p:nvSpPr>
          <p:spPr>
            <a:xfrm>
              <a:off x="3024860" y="3734139"/>
              <a:ext cx="223415" cy="22341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80" name="Diamond 79"/>
            <p:cNvSpPr/>
            <p:nvPr/>
          </p:nvSpPr>
          <p:spPr>
            <a:xfrm>
              <a:off x="3165997" y="3469996"/>
              <a:ext cx="252761" cy="252761"/>
            </a:xfrm>
            <a:prstGeom prst="diamond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4822925" y="3159903"/>
            <a:ext cx="26702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+mj-lt"/>
              </a:rPr>
              <a:t>Recovering a service for App A does not break App B</a:t>
            </a:r>
            <a:endParaRPr lang="en-US" sz="1600" dirty="0">
              <a:latin typeface="+mj-lt"/>
            </a:endParaRPr>
          </a:p>
        </p:txBody>
      </p:sp>
      <p:sp>
        <p:nvSpPr>
          <p:cNvPr id="89" name="Shape 86"/>
          <p:cNvSpPr/>
          <p:nvPr/>
        </p:nvSpPr>
        <p:spPr>
          <a:xfrm flipH="1">
            <a:off x="3072623" y="2508668"/>
            <a:ext cx="1186857" cy="513143"/>
          </a:xfrm>
          <a:prstGeom prst="roundRect">
            <a:avLst/>
          </a:prstGeom>
          <a:solidFill>
            <a:srgbClr val="FF7979"/>
          </a:solidFill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68569" tIns="68569" rIns="68569" bIns="68569" anchor="ctr" anchorCtr="0">
            <a:noAutofit/>
          </a:bodyPr>
          <a:lstStyle/>
          <a:p>
            <a:r>
              <a:rPr lang="en" sz="1200" dirty="0" smtClean="0"/>
              <a:t> Virtual </a:t>
            </a:r>
            <a:br>
              <a:rPr lang="en" sz="1200" dirty="0" smtClean="0"/>
            </a:br>
            <a:r>
              <a:rPr lang="en" sz="1200" dirty="0" smtClean="0"/>
              <a:t>Service </a:t>
            </a:r>
            <a:r>
              <a:rPr lang="en" sz="1200" baseline="-25000" dirty="0"/>
              <a:t>A</a:t>
            </a:r>
            <a:endParaRPr lang="en" sz="1200" dirty="0"/>
          </a:p>
        </p:txBody>
      </p:sp>
      <p:grpSp>
        <p:nvGrpSpPr>
          <p:cNvPr id="6" name="Group 5"/>
          <p:cNvGrpSpPr/>
          <p:nvPr/>
        </p:nvGrpSpPr>
        <p:grpSpPr>
          <a:xfrm>
            <a:off x="3811074" y="2614937"/>
            <a:ext cx="336226" cy="292885"/>
            <a:chOff x="3527854" y="2631121"/>
            <a:chExt cx="336226" cy="292885"/>
          </a:xfrm>
        </p:grpSpPr>
        <p:sp>
          <p:nvSpPr>
            <p:cNvPr id="67" name="Rectangle 66"/>
            <p:cNvSpPr/>
            <p:nvPr/>
          </p:nvSpPr>
          <p:spPr>
            <a:xfrm>
              <a:off x="3527854" y="2631121"/>
              <a:ext cx="156671" cy="15667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68" name="Isosceles Triangle 67"/>
            <p:cNvSpPr/>
            <p:nvPr/>
          </p:nvSpPr>
          <p:spPr>
            <a:xfrm>
              <a:off x="3666052" y="2753293"/>
              <a:ext cx="198028" cy="170713"/>
            </a:xfrm>
            <a:prstGeom prst="triangl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</p:grpSp>
      <p:sp>
        <p:nvSpPr>
          <p:cNvPr id="96" name="Shape 86"/>
          <p:cNvSpPr/>
          <p:nvPr/>
        </p:nvSpPr>
        <p:spPr>
          <a:xfrm flipH="1">
            <a:off x="3193154" y="2510806"/>
            <a:ext cx="1070538" cy="513143"/>
          </a:xfrm>
          <a:prstGeom prst="roundRect">
            <a:avLst/>
          </a:prstGeom>
          <a:solidFill>
            <a:srgbClr val="FFC000"/>
          </a:solidFill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68569" tIns="68569" rIns="68569" bIns="68569" anchor="ctr" anchorCtr="0">
            <a:noAutofit/>
          </a:bodyPr>
          <a:lstStyle/>
          <a:p>
            <a:r>
              <a:rPr lang="en" sz="1200" dirty="0" smtClean="0"/>
              <a:t> Virtual </a:t>
            </a:r>
            <a:br>
              <a:rPr lang="en" sz="1200" dirty="0" smtClean="0"/>
            </a:br>
            <a:r>
              <a:rPr lang="en" sz="1200" dirty="0" smtClean="0"/>
              <a:t>Service </a:t>
            </a:r>
            <a:r>
              <a:rPr lang="en" sz="1200" baseline="-25000" dirty="0" smtClean="0"/>
              <a:t>A-1</a:t>
            </a:r>
            <a:endParaRPr lang="en" sz="1200" dirty="0"/>
          </a:p>
        </p:txBody>
      </p:sp>
      <p:sp>
        <p:nvSpPr>
          <p:cNvPr id="100" name="Shape 86"/>
          <p:cNvSpPr/>
          <p:nvPr/>
        </p:nvSpPr>
        <p:spPr>
          <a:xfrm flipH="1">
            <a:off x="3345554" y="2509458"/>
            <a:ext cx="1070538" cy="513143"/>
          </a:xfrm>
          <a:prstGeom prst="roundRect">
            <a:avLst/>
          </a:prstGeom>
          <a:solidFill>
            <a:srgbClr val="FFC000"/>
          </a:solidFill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68569" tIns="68569" rIns="68569" bIns="68569" anchor="ctr" anchorCtr="0">
            <a:noAutofit/>
          </a:bodyPr>
          <a:lstStyle/>
          <a:p>
            <a:r>
              <a:rPr lang="en" sz="1200" dirty="0" smtClean="0"/>
              <a:t> Virtual </a:t>
            </a:r>
            <a:br>
              <a:rPr lang="en" sz="1200" dirty="0" smtClean="0"/>
            </a:br>
            <a:r>
              <a:rPr lang="en" sz="1200" dirty="0" smtClean="0"/>
              <a:t>Service </a:t>
            </a:r>
            <a:r>
              <a:rPr lang="en" sz="1200" baseline="-25000" dirty="0" smtClean="0"/>
              <a:t>A-2</a:t>
            </a:r>
            <a:endParaRPr lang="en" sz="1200" dirty="0"/>
          </a:p>
        </p:txBody>
      </p:sp>
      <p:sp>
        <p:nvSpPr>
          <p:cNvPr id="101" name="Shape 86"/>
          <p:cNvSpPr/>
          <p:nvPr/>
        </p:nvSpPr>
        <p:spPr>
          <a:xfrm flipH="1">
            <a:off x="3483118" y="2509458"/>
            <a:ext cx="1070538" cy="513143"/>
          </a:xfrm>
          <a:prstGeom prst="roundRect">
            <a:avLst/>
          </a:prstGeom>
          <a:solidFill>
            <a:srgbClr val="FFC000"/>
          </a:solidFill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68569" tIns="68569" rIns="68569" bIns="68569" anchor="ctr" anchorCtr="0">
            <a:noAutofit/>
          </a:bodyPr>
          <a:lstStyle/>
          <a:p>
            <a:r>
              <a:rPr lang="en" sz="1200" dirty="0" smtClean="0"/>
              <a:t> Virtual </a:t>
            </a:r>
            <a:br>
              <a:rPr lang="en" sz="1200" dirty="0" smtClean="0"/>
            </a:br>
            <a:r>
              <a:rPr lang="en" sz="1200" dirty="0" smtClean="0"/>
              <a:t>Service </a:t>
            </a:r>
            <a:r>
              <a:rPr lang="en" sz="1200" baseline="-25000" dirty="0" smtClean="0"/>
              <a:t>A-3</a:t>
            </a:r>
            <a:endParaRPr lang="en" sz="1200" dirty="0"/>
          </a:p>
        </p:txBody>
      </p:sp>
      <p:sp>
        <p:nvSpPr>
          <p:cNvPr id="99" name="Isosceles Triangle 98"/>
          <p:cNvSpPr/>
          <p:nvPr/>
        </p:nvSpPr>
        <p:spPr>
          <a:xfrm>
            <a:off x="4240435" y="2607915"/>
            <a:ext cx="198028" cy="170713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125494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2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75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/>
      <p:bldP spid="89" grpId="0" animBg="1"/>
      <p:bldP spid="96" grpId="0" animBg="1"/>
      <p:bldP spid="100" grpId="0" animBg="1"/>
      <p:bldP spid="101" grpId="0" animBg="1"/>
      <p:bldP spid="9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2" descr="http://www.e-book-news.de/wp-content/uploads/2012/11/weltbild-tablet-pc4-android-startet.g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18"/>
          <a:stretch/>
        </p:blipFill>
        <p:spPr bwMode="auto">
          <a:xfrm>
            <a:off x="2516797" y="2002683"/>
            <a:ext cx="1915815" cy="2381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25"/>
          <p:cNvSpPr/>
          <p:nvPr/>
        </p:nvSpPr>
        <p:spPr>
          <a:xfrm>
            <a:off x="2740753" y="2254552"/>
            <a:ext cx="1476886" cy="196441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pic>
        <p:nvPicPr>
          <p:cNvPr id="1026" name="Picture 2" descr="http://www.e-book-news.de/wp-content/uploads/2012/11/weltbild-tablet-pc4-android-startet.g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18"/>
          <a:stretch/>
        </p:blipFill>
        <p:spPr bwMode="auto">
          <a:xfrm>
            <a:off x="471261" y="2002683"/>
            <a:ext cx="1915815" cy="2381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696510" y="2249493"/>
            <a:ext cx="1476886" cy="196441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small" dirty="0" err="1"/>
              <a:t>Corsa</a:t>
            </a:r>
            <a:r>
              <a:rPr lang="en-US" dirty="0"/>
              <a:t> </a:t>
            </a:r>
            <a:r>
              <a:rPr lang="en-US" dirty="0" smtClean="0"/>
              <a:t>Enables App Migration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03866" y="5369405"/>
            <a:ext cx="3014253" cy="304271"/>
          </a:xfrm>
        </p:spPr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4567491" y="2903269"/>
            <a:ext cx="26176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+mj-lt"/>
              </a:rPr>
              <a:t>Post-migration, App A </a:t>
            </a:r>
            <a:r>
              <a:rPr lang="en-US" sz="1600" dirty="0" smtClean="0">
                <a:latin typeface="+mj-lt"/>
              </a:rPr>
              <a:t>can continue using OS Service</a:t>
            </a:r>
            <a:r>
              <a:rPr lang="en-US" sz="1600" dirty="0">
                <a:latin typeface="+mj-lt"/>
              </a:rPr>
              <a:t/>
            </a:r>
            <a:br>
              <a:rPr lang="en-US" sz="1600" dirty="0">
                <a:latin typeface="+mj-lt"/>
              </a:rPr>
            </a:br>
            <a:r>
              <a:rPr lang="en-US" sz="1600" dirty="0" smtClean="0">
                <a:latin typeface="+mj-lt"/>
              </a:rPr>
              <a:t>with all states intact</a:t>
            </a:r>
          </a:p>
        </p:txBody>
      </p:sp>
      <p:sp>
        <p:nvSpPr>
          <p:cNvPr id="40" name="Shape 77"/>
          <p:cNvSpPr/>
          <p:nvPr/>
        </p:nvSpPr>
        <p:spPr>
          <a:xfrm>
            <a:off x="1030945" y="2375643"/>
            <a:ext cx="802001" cy="495757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ctr" anchorCtr="0">
            <a:noAutofit/>
          </a:bodyPr>
          <a:lstStyle/>
          <a:p>
            <a:pPr algn="ctr"/>
            <a:r>
              <a:rPr lang="en-US" sz="1500" b="1" dirty="0"/>
              <a:t> App</a:t>
            </a:r>
            <a:endParaRPr sz="1500" b="1" dirty="0"/>
          </a:p>
        </p:txBody>
      </p:sp>
      <p:sp>
        <p:nvSpPr>
          <p:cNvPr id="41" name="Shape 77"/>
          <p:cNvSpPr/>
          <p:nvPr/>
        </p:nvSpPr>
        <p:spPr>
          <a:xfrm>
            <a:off x="769567" y="3182808"/>
            <a:ext cx="1315243" cy="968406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t" anchorCtr="0">
            <a:noAutofit/>
          </a:bodyPr>
          <a:lstStyle/>
          <a:p>
            <a:pPr algn="ctr"/>
            <a:r>
              <a:rPr lang="en-US" sz="1500" b="1" dirty="0"/>
              <a:t>OS Service</a:t>
            </a:r>
            <a:endParaRPr sz="1500" b="1" dirty="0"/>
          </a:p>
        </p:txBody>
      </p:sp>
      <p:cxnSp>
        <p:nvCxnSpPr>
          <p:cNvPr id="47" name="Straight Arrow Connector 46"/>
          <p:cNvCxnSpPr>
            <a:stCxn id="40" idx="2"/>
            <a:endCxn id="41" idx="0"/>
          </p:cNvCxnSpPr>
          <p:nvPr/>
        </p:nvCxnSpPr>
        <p:spPr>
          <a:xfrm flipH="1">
            <a:off x="1427189" y="2871400"/>
            <a:ext cx="4757" cy="311408"/>
          </a:xfrm>
          <a:prstGeom prst="straightConnector1">
            <a:avLst/>
          </a:prstGeom>
          <a:ln w="2857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805037" y="4466728"/>
            <a:ext cx="1221146" cy="633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+mj-lt"/>
              </a:rPr>
              <a:t>original device</a:t>
            </a:r>
          </a:p>
        </p:txBody>
      </p:sp>
      <p:sp>
        <p:nvSpPr>
          <p:cNvPr id="57" name="Shape 77"/>
          <p:cNvSpPr/>
          <p:nvPr/>
        </p:nvSpPr>
        <p:spPr>
          <a:xfrm>
            <a:off x="2833015" y="3180300"/>
            <a:ext cx="1305084" cy="970914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t" anchorCtr="0">
            <a:noAutofit/>
          </a:bodyPr>
          <a:lstStyle/>
          <a:p>
            <a:pPr algn="ctr"/>
            <a:r>
              <a:rPr lang="en-US" sz="1500" b="1" dirty="0"/>
              <a:t>OS Service</a:t>
            </a:r>
            <a:endParaRPr sz="1500" b="1" dirty="0"/>
          </a:p>
        </p:txBody>
      </p:sp>
      <p:cxnSp>
        <p:nvCxnSpPr>
          <p:cNvPr id="67" name="Straight Arrow Connector 66"/>
          <p:cNvCxnSpPr>
            <a:endCxn id="57" idx="0"/>
          </p:cNvCxnSpPr>
          <p:nvPr/>
        </p:nvCxnSpPr>
        <p:spPr>
          <a:xfrm flipH="1">
            <a:off x="3485557" y="2877441"/>
            <a:ext cx="4759" cy="302859"/>
          </a:xfrm>
          <a:prstGeom prst="straightConnector1">
            <a:avLst/>
          </a:prstGeom>
          <a:ln w="2857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2863406" y="4486839"/>
            <a:ext cx="1221146" cy="372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+mj-lt"/>
              </a:rPr>
              <a:t>target device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2771669" y="16050"/>
            <a:ext cx="858727" cy="237299"/>
            <a:chOff x="2764852" y="0"/>
            <a:chExt cx="858727" cy="237299"/>
          </a:xfrm>
          <a:solidFill>
            <a:srgbClr val="00417B"/>
          </a:solidFill>
        </p:grpSpPr>
        <p:sp>
          <p:nvSpPr>
            <p:cNvPr id="34" name="Chevron 33"/>
            <p:cNvSpPr/>
            <p:nvPr/>
          </p:nvSpPr>
          <p:spPr>
            <a:xfrm>
              <a:off x="2764852" y="0"/>
              <a:ext cx="858727" cy="237299"/>
            </a:xfrm>
            <a:prstGeom prst="chevron">
              <a:avLst/>
            </a:prstGeom>
            <a:grpFill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5" name="Chevron 4"/>
            <p:cNvSpPr/>
            <p:nvPr/>
          </p:nvSpPr>
          <p:spPr>
            <a:xfrm>
              <a:off x="2883502" y="0"/>
              <a:ext cx="621428" cy="237299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0005" tIns="13335" rIns="13335" bIns="13335" numCol="1" spcCol="1270" anchor="ctr" anchorCtr="0">
              <a:noAutofit/>
            </a:bodyPr>
            <a:lstStyle/>
            <a:p>
              <a:pPr lvl="0" algn="ctr" defTabSz="444500">
                <a:lnSpc>
                  <a:spcPct val="8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b="0" kern="1200" dirty="0" smtClean="0">
                  <a:solidFill>
                    <a:schemeClr val="bg1"/>
                  </a:solidFill>
                  <a:latin typeface="+mn-lt"/>
                </a:rPr>
                <a:t>Design</a:t>
              </a:r>
              <a:endParaRPr lang="en-US" sz="1000" b="0" kern="1200" dirty="0">
                <a:solidFill>
                  <a:schemeClr val="bg1"/>
                </a:solidFill>
                <a:latin typeface="+mn-lt"/>
              </a:endParaRPr>
            </a:p>
          </p:txBody>
        </p:sp>
      </p:grpSp>
      <p:sp>
        <p:nvSpPr>
          <p:cNvPr id="36" name="Shape 86"/>
          <p:cNvSpPr/>
          <p:nvPr/>
        </p:nvSpPr>
        <p:spPr>
          <a:xfrm flipH="1">
            <a:off x="1474139" y="3527960"/>
            <a:ext cx="520687" cy="537792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68569" tIns="68569" rIns="68569" bIns="68569" anchor="ctr" anchorCtr="0">
            <a:noAutofit/>
          </a:bodyPr>
          <a:lstStyle/>
          <a:p>
            <a:pPr algn="ctr"/>
            <a:endParaRPr lang="en" sz="12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867764" y="3527959"/>
            <a:ext cx="516623" cy="537792"/>
            <a:chOff x="867764" y="3527959"/>
            <a:chExt cx="516623" cy="537792"/>
          </a:xfrm>
        </p:grpSpPr>
        <p:sp>
          <p:nvSpPr>
            <p:cNvPr id="37" name="Shape 86"/>
            <p:cNvSpPr/>
            <p:nvPr/>
          </p:nvSpPr>
          <p:spPr>
            <a:xfrm flipH="1">
              <a:off x="867764" y="3527959"/>
              <a:ext cx="516623" cy="537792"/>
            </a:xfrm>
            <a:prstGeom prst="roundRect">
              <a:avLst/>
            </a:prstGeom>
            <a:solidFill>
              <a:srgbClr val="FFC000"/>
            </a:solidFill>
            <a:ln w="19050">
              <a:solidFill>
                <a:schemeClr val="tx1">
                  <a:lumMod val="50000"/>
                  <a:lumOff val="50000"/>
                </a:schemeClr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68569" tIns="68569" rIns="68569" bIns="68569" anchor="ctr" anchorCtr="0">
              <a:noAutofit/>
            </a:bodyPr>
            <a:lstStyle/>
            <a:p>
              <a:pPr algn="ctr"/>
              <a:endParaRPr lang="en" sz="1200" dirty="0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927800" y="3598782"/>
              <a:ext cx="194053" cy="1980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46" name="Isosceles Triangle 45"/>
            <p:cNvSpPr/>
            <p:nvPr/>
          </p:nvSpPr>
          <p:spPr>
            <a:xfrm>
              <a:off x="1097411" y="3782002"/>
              <a:ext cx="245277" cy="215826"/>
            </a:xfrm>
            <a:prstGeom prst="triangl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</p:grpSp>
      <p:sp>
        <p:nvSpPr>
          <p:cNvPr id="44" name="Oval 43"/>
          <p:cNvSpPr/>
          <p:nvPr/>
        </p:nvSpPr>
        <p:spPr>
          <a:xfrm>
            <a:off x="1702346" y="3581305"/>
            <a:ext cx="228295" cy="23302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39" name="Diamond 38"/>
          <p:cNvSpPr/>
          <p:nvPr/>
        </p:nvSpPr>
        <p:spPr>
          <a:xfrm>
            <a:off x="1506460" y="3768199"/>
            <a:ext cx="252319" cy="252319"/>
          </a:xfrm>
          <a:prstGeom prst="diamon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2510460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11111E-6 L 0.26958 -0.0005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479" y="-2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3.33333E-6 L 0.30979 0.00333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79" y="1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  <p:bldP spid="4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Ongoing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799" y="1538111"/>
            <a:ext cx="6286501" cy="3754079"/>
          </a:xfrm>
        </p:spPr>
        <p:txBody>
          <a:bodyPr>
            <a:normAutofit/>
          </a:bodyPr>
          <a:lstStyle/>
          <a:p>
            <a:r>
              <a:rPr lang="en-US" dirty="0" smtClean="0"/>
              <a:t>Checkpointing software is an implementation choice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Kernel-based </a:t>
            </a:r>
            <a:r>
              <a:rPr lang="en-US" dirty="0"/>
              <a:t>checkpoint/restore </a:t>
            </a:r>
            <a:r>
              <a:rPr lang="en-US" dirty="0" smtClean="0"/>
              <a:t>mechanism</a:t>
            </a:r>
          </a:p>
          <a:p>
            <a:pPr lvl="1"/>
            <a:r>
              <a:rPr lang="en-US" dirty="0" smtClean="0"/>
              <a:t>Checkpoint: duplicates process structures, COW</a:t>
            </a:r>
          </a:p>
          <a:p>
            <a:pPr lvl="1"/>
            <a:r>
              <a:rPr lang="en-US" dirty="0" smtClean="0"/>
              <a:t>Restore: swaps process control block pointers</a:t>
            </a:r>
          </a:p>
          <a:p>
            <a:pPr lvl="1"/>
            <a:r>
              <a:rPr lang="en-US" dirty="0"/>
              <a:t>Triggered upon intercepted Binder IPC transactions</a:t>
            </a:r>
          </a:p>
          <a:p>
            <a:pPr lvl="1"/>
            <a:r>
              <a:rPr lang="en-US" dirty="0" smtClean="0"/>
              <a:t>Must monitor both </a:t>
            </a:r>
            <a:r>
              <a:rPr lang="en-US" dirty="0"/>
              <a:t>sides of transaction, proxy and </a:t>
            </a:r>
            <a:r>
              <a:rPr lang="en-US" dirty="0" smtClean="0"/>
              <a:t>stub</a:t>
            </a:r>
            <a:endParaRPr lang="en-US" dirty="0"/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Key </a:t>
            </a:r>
            <a:r>
              <a:rPr lang="en-US" dirty="0"/>
              <a:t>insight: Checkpoint </a:t>
            </a:r>
            <a:r>
              <a:rPr lang="en-US" dirty="0" smtClean="0"/>
              <a:t>and Restore can be parallelized </a:t>
            </a:r>
          </a:p>
          <a:p>
            <a:pPr lvl="1"/>
            <a:r>
              <a:rPr lang="en-US" dirty="0" smtClean="0"/>
              <a:t>Optimization: checkpoint can </a:t>
            </a:r>
            <a:r>
              <a:rPr lang="en-US" dirty="0"/>
              <a:t>be slow, </a:t>
            </a:r>
            <a:r>
              <a:rPr lang="en-US" dirty="0" smtClean="0"/>
              <a:t>restore </a:t>
            </a:r>
            <a:r>
              <a:rPr lang="en-US" dirty="0"/>
              <a:t>must be fast</a:t>
            </a:r>
          </a:p>
          <a:p>
            <a:pPr lvl="1"/>
            <a:r>
              <a:rPr lang="en-US" i="1" dirty="0" smtClean="0"/>
              <a:t>Only </a:t>
            </a:r>
            <a:r>
              <a:rPr lang="en-US" b="1" i="1" dirty="0" smtClean="0"/>
              <a:t>restore</a:t>
            </a:r>
            <a:r>
              <a:rPr lang="en-US" i="1" dirty="0" smtClean="0"/>
              <a:t> </a:t>
            </a:r>
            <a:r>
              <a:rPr lang="en-US" dirty="0"/>
              <a:t>is on the critical path of an application </a:t>
            </a:r>
            <a:r>
              <a:rPr lang="en-US" dirty="0" smtClean="0"/>
              <a:t>transition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03866" y="5369405"/>
            <a:ext cx="3014253" cy="304271"/>
          </a:xfrm>
        </p:spPr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15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3504950" y="16786"/>
            <a:ext cx="1282487" cy="237965"/>
            <a:chOff x="3495331" y="0"/>
            <a:chExt cx="1282487" cy="237965"/>
          </a:xfrm>
          <a:solidFill>
            <a:srgbClr val="00417B"/>
          </a:solidFill>
        </p:grpSpPr>
        <p:sp>
          <p:nvSpPr>
            <p:cNvPr id="10" name="Chevron 9"/>
            <p:cNvSpPr/>
            <p:nvPr/>
          </p:nvSpPr>
          <p:spPr>
            <a:xfrm>
              <a:off x="3495331" y="0"/>
              <a:ext cx="1282487" cy="237965"/>
            </a:xfrm>
            <a:prstGeom prst="chevron">
              <a:avLst/>
            </a:prstGeom>
            <a:grpFill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Chevron 4"/>
            <p:cNvSpPr/>
            <p:nvPr/>
          </p:nvSpPr>
          <p:spPr>
            <a:xfrm>
              <a:off x="3614314" y="0"/>
              <a:ext cx="1044522" cy="23796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0005" tIns="13335" rIns="13335" bIns="13335" numCol="1" spcCol="1270" anchor="ctr" anchorCtr="0">
              <a:noAutofit/>
            </a:bodyPr>
            <a:lstStyle/>
            <a:p>
              <a:pPr lvl="0" algn="ctr" defTabSz="444500">
                <a:lnSpc>
                  <a:spcPct val="8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b="0" kern="1200" dirty="0" smtClean="0">
                  <a:solidFill>
                    <a:schemeClr val="bg1"/>
                  </a:solidFill>
                  <a:latin typeface="+mn-lt"/>
                </a:rPr>
                <a:t>Implementation</a:t>
              </a:r>
              <a:endParaRPr lang="en-US" sz="1000" b="0" kern="1200" dirty="0">
                <a:solidFill>
                  <a:schemeClr val="bg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8914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Feasibility</a:t>
            </a:r>
            <a:endParaRPr lang="en-US" dirty="0"/>
          </a:p>
        </p:txBody>
      </p:sp>
      <p:sp>
        <p:nvSpPr>
          <p:cNvPr id="52" name="Content Placeholder 2"/>
          <p:cNvSpPr>
            <a:spLocks noGrp="1"/>
          </p:cNvSpPr>
          <p:nvPr>
            <p:ph idx="1"/>
          </p:nvPr>
        </p:nvSpPr>
        <p:spPr>
          <a:xfrm>
            <a:off x="758628" y="1707635"/>
            <a:ext cx="6202401" cy="500733"/>
          </a:xfrm>
        </p:spPr>
        <p:txBody>
          <a:bodyPr/>
          <a:lstStyle/>
          <a:p>
            <a:r>
              <a:rPr lang="en-US" dirty="0" smtClean="0"/>
              <a:t>Is checkpoint/restore a feasible means of virtualization?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03866" y="5369405"/>
            <a:ext cx="3014253" cy="304271"/>
          </a:xfrm>
        </p:spPr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21" name="Shape 42"/>
          <p:cNvSpPr/>
          <p:nvPr/>
        </p:nvSpPr>
        <p:spPr>
          <a:xfrm>
            <a:off x="6708421" y="2214362"/>
            <a:ext cx="256904" cy="5328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68569" tIns="68569" rIns="68569" bIns="68569" anchor="ctr" anchorCtr="0">
            <a:noAutofit/>
          </a:bodyPr>
          <a:lstStyle/>
          <a:p>
            <a:endParaRPr sz="1013" dirty="0"/>
          </a:p>
        </p:txBody>
      </p:sp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2796304654"/>
              </p:ext>
            </p:extLst>
          </p:nvPr>
        </p:nvGraphicFramePr>
        <p:xfrm>
          <a:off x="2461373" y="2342064"/>
          <a:ext cx="5287091" cy="24354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3" name="Rectangle 12"/>
          <p:cNvSpPr/>
          <p:nvPr/>
        </p:nvSpPr>
        <p:spPr>
          <a:xfrm>
            <a:off x="3323392" y="2434021"/>
            <a:ext cx="366979" cy="363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dirty="0"/>
              <a:t>t</a:t>
            </a:r>
            <a:r>
              <a:rPr lang="en-US" baseline="-25000" dirty="0"/>
              <a:t>C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3323392" y="3079742"/>
            <a:ext cx="368919" cy="363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dirty="0"/>
              <a:t>t</a:t>
            </a:r>
            <a:r>
              <a:rPr lang="en-US" baseline="-25000" dirty="0"/>
              <a:t>R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335753" y="3738976"/>
            <a:ext cx="334006" cy="363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dirty="0"/>
              <a:t>θ</a:t>
            </a:r>
          </a:p>
        </p:txBody>
      </p:sp>
      <p:sp>
        <p:nvSpPr>
          <p:cNvPr id="19" name="Rectangle 18"/>
          <p:cNvSpPr/>
          <p:nvPr/>
        </p:nvSpPr>
        <p:spPr>
          <a:xfrm>
            <a:off x="3361567" y="4376653"/>
            <a:ext cx="287455" cy="363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i="1" dirty="0"/>
              <a:t>f</a:t>
            </a:r>
          </a:p>
        </p:txBody>
      </p:sp>
      <p:sp>
        <p:nvSpPr>
          <p:cNvPr id="22" name="Left Brace 21"/>
          <p:cNvSpPr/>
          <p:nvPr/>
        </p:nvSpPr>
        <p:spPr>
          <a:xfrm>
            <a:off x="2738264" y="2550211"/>
            <a:ext cx="377242" cy="2067416"/>
          </a:xfrm>
          <a:prstGeom prst="leftBrace">
            <a:avLst>
              <a:gd name="adj1" fmla="val 61687"/>
              <a:gd name="adj2" fmla="val 50000"/>
            </a:avLst>
          </a:prstGeom>
          <a:ln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 sz="1013" dirty="0"/>
          </a:p>
        </p:txBody>
      </p:sp>
      <p:sp>
        <p:nvSpPr>
          <p:cNvPr id="23" name="Pentagon 22"/>
          <p:cNvSpPr/>
          <p:nvPr/>
        </p:nvSpPr>
        <p:spPr>
          <a:xfrm>
            <a:off x="482975" y="3264641"/>
            <a:ext cx="2178553" cy="638553"/>
          </a:xfrm>
          <a:prstGeom prst="homePlate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lvl="0" algn="ctr"/>
            <a:r>
              <a:rPr lang="en-US" sz="1600" b="1" dirty="0"/>
              <a:t>Key Measurements</a:t>
            </a:r>
          </a:p>
          <a:p>
            <a:pPr lvl="0" algn="ctr"/>
            <a:r>
              <a:rPr lang="en-US" sz="1100" dirty="0"/>
              <a:t>Nexus 5  +  Android 5.0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4654763" y="16334"/>
            <a:ext cx="994042" cy="237965"/>
            <a:chOff x="4649570" y="0"/>
            <a:chExt cx="994042" cy="237965"/>
          </a:xfrm>
          <a:solidFill>
            <a:srgbClr val="00417B"/>
          </a:solidFill>
        </p:grpSpPr>
        <p:sp>
          <p:nvSpPr>
            <p:cNvPr id="24" name="Chevron 23"/>
            <p:cNvSpPr/>
            <p:nvPr/>
          </p:nvSpPr>
          <p:spPr>
            <a:xfrm>
              <a:off x="4649570" y="0"/>
              <a:ext cx="994042" cy="237965"/>
            </a:xfrm>
            <a:prstGeom prst="chevron">
              <a:avLst/>
            </a:prstGeom>
            <a:grpFill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Chevron 4"/>
            <p:cNvSpPr/>
            <p:nvPr/>
          </p:nvSpPr>
          <p:spPr>
            <a:xfrm>
              <a:off x="4768553" y="0"/>
              <a:ext cx="756077" cy="23796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0005" tIns="13335" rIns="13335" bIns="13335" numCol="1" spcCol="1270" anchor="ctr" anchorCtr="0">
              <a:noAutofit/>
            </a:bodyPr>
            <a:lstStyle/>
            <a:p>
              <a:pPr lvl="0" algn="ctr" defTabSz="444500">
                <a:lnSpc>
                  <a:spcPct val="8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b="0" kern="1200" dirty="0" smtClean="0">
                  <a:solidFill>
                    <a:schemeClr val="bg1"/>
                  </a:solidFill>
                  <a:latin typeface="+mn-lt"/>
                </a:rPr>
                <a:t>Feasibility</a:t>
              </a:r>
              <a:endParaRPr lang="en-US" sz="1000" b="0" kern="1200" dirty="0">
                <a:solidFill>
                  <a:schemeClr val="bg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471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4D41920B-6D0A-5248-AB77-9E533942FC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EC9036F-0987-AB40-916F-3BAD5F22E1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D41D45A7-32A0-DC4E-BB7A-C6E43A8DE2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9250BD72-543E-9E4C-9797-1F4144363B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C559A9EA-D03D-9B4D-9F5D-D2DB727F9F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64D1279E-2A4A-BA41-9AAA-9A9C867A30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1CFD3240-68B9-3241-BBED-37665F2ADD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44489D87-C948-A040-95C2-F1DE2ECF06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mph" presetSubtype="0" grpId="1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36" dur="indefinite"/>
                                        <p:tgtEl>
                                          <p:spTgt spid="11">
                                            <p:graphicEl>
                                              <a:dgm id="{1CFD3240-68B9-3241-BBED-37665F2ADD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">
                                      <p:cBhvr rctx="IE">
                                        <p:cTn id="37" dur="indefinite"/>
                                        <p:tgtEl>
                                          <p:spTgt spid="11">
                                            <p:graphicEl>
                                              <a:dgm id="{1CFD3240-68B9-3241-BBED-37665F2ADD9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rctx="PPT">
                                        <p:cTn id="39" dur="indefinite"/>
                                        <p:tgtEl>
                                          <p:spTgt spid="11">
                                            <p:graphicEl>
                                              <a:dgm id="{44489D87-C948-A040-95C2-F1DE2ECF06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">
                                      <p:cBhvr rctx="IE">
                                        <p:cTn id="40" dur="indefinite"/>
                                        <p:tgtEl>
                                          <p:spTgt spid="11">
                                            <p:graphicEl>
                                              <a:dgm id="{44489D87-C948-A040-95C2-F1DE2ECF06C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Sub>
          <a:bldDgm/>
        </p:bldSub>
      </p:bldGraphic>
      <p:bldGraphic spid="11" grpId="1" uiExpand="1">
        <p:bldSub>
          <a:bldDgm/>
        </p:bldSub>
      </p:bldGraphic>
      <p:bldP spid="13" grpId="0"/>
      <p:bldP spid="17" grpId="0"/>
      <p:bldP spid="18" grpId="0"/>
      <p:bldP spid="19" grpId="0"/>
      <p:bldP spid="22" grpId="0" animBg="1"/>
      <p:bldP spid="2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Feasibility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03866" y="5369405"/>
            <a:ext cx="3014253" cy="304271"/>
          </a:xfrm>
        </p:spPr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17</a:t>
            </a:fld>
            <a:endParaRPr lang="en-US" dirty="0"/>
          </a:p>
        </p:txBody>
      </p:sp>
      <p:grpSp>
        <p:nvGrpSpPr>
          <p:cNvPr id="65" name="Group 64"/>
          <p:cNvGrpSpPr/>
          <p:nvPr/>
        </p:nvGrpSpPr>
        <p:grpSpPr>
          <a:xfrm>
            <a:off x="303070" y="2073553"/>
            <a:ext cx="6631355" cy="441037"/>
            <a:chOff x="404093" y="1812237"/>
            <a:chExt cx="8841807" cy="588049"/>
          </a:xfrm>
        </p:grpSpPr>
        <p:sp>
          <p:nvSpPr>
            <p:cNvPr id="14" name="Shape 35"/>
            <p:cNvSpPr/>
            <p:nvPr/>
          </p:nvSpPr>
          <p:spPr>
            <a:xfrm>
              <a:off x="4739026" y="1969447"/>
              <a:ext cx="1271399" cy="304799"/>
            </a:xfrm>
            <a:prstGeom prst="snip2DiagRect">
              <a:avLst>
                <a:gd name="adj1" fmla="val 50000"/>
                <a:gd name="adj2" fmla="val 50000"/>
              </a:avLst>
            </a:prstGeom>
            <a:solidFill>
              <a:srgbClr val="D9ED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68569" tIns="68569" rIns="68569" bIns="68569" anchor="ctr" anchorCtr="0">
              <a:noAutofit/>
            </a:bodyPr>
            <a:lstStyle/>
            <a:p>
              <a:pPr algn="ctr"/>
              <a:endParaRPr sz="1013" dirty="0"/>
            </a:p>
          </p:txBody>
        </p:sp>
        <p:sp>
          <p:nvSpPr>
            <p:cNvPr id="41" name="Shape 62"/>
            <p:cNvSpPr txBox="1"/>
            <p:nvPr/>
          </p:nvSpPr>
          <p:spPr>
            <a:xfrm>
              <a:off x="497993" y="1812237"/>
              <a:ext cx="1136699" cy="390599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ctr" anchorCtr="0">
              <a:noAutofit/>
            </a:bodyPr>
            <a:lstStyle/>
            <a:p>
              <a:pPr algn="ctr"/>
              <a:r>
                <a:rPr lang="en" dirty="0"/>
                <a:t>App A</a:t>
              </a:r>
            </a:p>
          </p:txBody>
        </p:sp>
        <p:sp>
          <p:nvSpPr>
            <p:cNvPr id="45" name="Shape 66"/>
            <p:cNvSpPr txBox="1"/>
            <p:nvPr/>
          </p:nvSpPr>
          <p:spPr>
            <a:xfrm>
              <a:off x="404093" y="2095487"/>
              <a:ext cx="1324199" cy="304799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ctr" anchorCtr="0">
              <a:noAutofit/>
            </a:bodyPr>
            <a:lstStyle/>
            <a:p>
              <a:pPr algn="ctr"/>
              <a:r>
                <a:rPr lang="en" sz="975"/>
                <a:t>(Opening App)</a:t>
              </a:r>
            </a:p>
          </p:txBody>
        </p:sp>
        <p:cxnSp>
          <p:nvCxnSpPr>
            <p:cNvPr id="47" name="Shape 68"/>
            <p:cNvCxnSpPr/>
            <p:nvPr/>
          </p:nvCxnSpPr>
          <p:spPr>
            <a:xfrm>
              <a:off x="1644526" y="2126170"/>
              <a:ext cx="3094499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dot"/>
              <a:round/>
              <a:headEnd type="none" w="lg" len="lg"/>
              <a:tailEnd type="none" w="lg" len="lg"/>
            </a:ln>
          </p:spPr>
        </p:cxnSp>
        <p:cxnSp>
          <p:nvCxnSpPr>
            <p:cNvPr id="22" name="Shape 43"/>
            <p:cNvCxnSpPr/>
            <p:nvPr/>
          </p:nvCxnSpPr>
          <p:spPr>
            <a:xfrm>
              <a:off x="6003017" y="2121837"/>
              <a:ext cx="3242883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dot"/>
              <a:round/>
              <a:headEnd type="none" w="lg" len="lg"/>
              <a:tailEnd type="triangle" w="lg" len="lg"/>
            </a:ln>
          </p:spPr>
        </p:cxnSp>
      </p:grpSp>
      <p:grpSp>
        <p:nvGrpSpPr>
          <p:cNvPr id="75" name="Group 74"/>
          <p:cNvGrpSpPr/>
          <p:nvPr/>
        </p:nvGrpSpPr>
        <p:grpSpPr>
          <a:xfrm>
            <a:off x="4523197" y="3357885"/>
            <a:ext cx="596249" cy="224021"/>
            <a:chOff x="6030926" y="3524680"/>
            <a:chExt cx="794999" cy="298694"/>
          </a:xfrm>
        </p:grpSpPr>
        <p:cxnSp>
          <p:nvCxnSpPr>
            <p:cNvPr id="31" name="Shape 52"/>
            <p:cNvCxnSpPr/>
            <p:nvPr/>
          </p:nvCxnSpPr>
          <p:spPr>
            <a:xfrm>
              <a:off x="6171811" y="3609905"/>
              <a:ext cx="460200" cy="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32" name="Shape 53"/>
            <p:cNvCxnSpPr/>
            <p:nvPr/>
          </p:nvCxnSpPr>
          <p:spPr>
            <a:xfrm>
              <a:off x="6636676" y="3524980"/>
              <a:ext cx="0" cy="1620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33" name="Shape 54"/>
            <p:cNvCxnSpPr/>
            <p:nvPr/>
          </p:nvCxnSpPr>
          <p:spPr>
            <a:xfrm>
              <a:off x="6172061" y="3524680"/>
              <a:ext cx="0" cy="1620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34" name="Shape 55"/>
            <p:cNvSpPr txBox="1"/>
            <p:nvPr/>
          </p:nvSpPr>
          <p:spPr>
            <a:xfrm>
              <a:off x="6030926" y="3618774"/>
              <a:ext cx="794999" cy="204600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ctr" anchorCtr="0">
              <a:noAutofit/>
            </a:bodyPr>
            <a:lstStyle/>
            <a:p>
              <a:pPr algn="ctr"/>
              <a:r>
                <a:rPr lang="en" sz="1125" i="1" dirty="0"/>
                <a:t>t</a:t>
              </a:r>
              <a:r>
                <a:rPr lang="en" sz="1125" i="1" baseline="-25000" dirty="0"/>
                <a:t>C </a:t>
              </a:r>
              <a:r>
                <a:rPr lang="en" sz="1125" i="1" dirty="0"/>
                <a:t>+ t</a:t>
              </a:r>
              <a:r>
                <a:rPr lang="en" sz="1125" i="1" baseline="-25000" dirty="0"/>
                <a:t>R</a:t>
              </a: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2855776" y="3301723"/>
            <a:ext cx="1736165" cy="228599"/>
            <a:chOff x="3807701" y="3449794"/>
            <a:chExt cx="2314886" cy="304799"/>
          </a:xfrm>
        </p:grpSpPr>
        <p:cxnSp>
          <p:nvCxnSpPr>
            <p:cNvPr id="17" name="Shape 38"/>
            <p:cNvCxnSpPr/>
            <p:nvPr/>
          </p:nvCxnSpPr>
          <p:spPr>
            <a:xfrm>
              <a:off x="5047687" y="3608840"/>
              <a:ext cx="1074900" cy="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18" name="Shape 39"/>
            <p:cNvCxnSpPr/>
            <p:nvPr/>
          </p:nvCxnSpPr>
          <p:spPr>
            <a:xfrm>
              <a:off x="3807701" y="3529105"/>
              <a:ext cx="0" cy="1620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19" name="Shape 40"/>
            <p:cNvCxnSpPr/>
            <p:nvPr/>
          </p:nvCxnSpPr>
          <p:spPr>
            <a:xfrm>
              <a:off x="6121842" y="3521962"/>
              <a:ext cx="0" cy="1620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39" name="Shape 60"/>
            <p:cNvSpPr txBox="1"/>
            <p:nvPr/>
          </p:nvSpPr>
          <p:spPr>
            <a:xfrm>
              <a:off x="4745923" y="3449794"/>
              <a:ext cx="350999" cy="304799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ctr" anchorCtr="0">
              <a:noAutofit/>
            </a:bodyPr>
            <a:lstStyle/>
            <a:p>
              <a:pPr algn="ctr"/>
              <a:r>
                <a:rPr lang="en" sz="1500"/>
                <a:t>𝜃</a:t>
              </a:r>
            </a:p>
          </p:txBody>
        </p:sp>
        <p:cxnSp>
          <p:nvCxnSpPr>
            <p:cNvPr id="40" name="Shape 61"/>
            <p:cNvCxnSpPr/>
            <p:nvPr/>
          </p:nvCxnSpPr>
          <p:spPr>
            <a:xfrm>
              <a:off x="3808517" y="3608843"/>
              <a:ext cx="984600" cy="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lg" len="lg"/>
              <a:tailEnd type="none" w="lg" len="lg"/>
            </a:ln>
          </p:spPr>
        </p:cxnSp>
      </p:grpSp>
      <p:grpSp>
        <p:nvGrpSpPr>
          <p:cNvPr id="70" name="Group 69"/>
          <p:cNvGrpSpPr/>
          <p:nvPr/>
        </p:nvGrpSpPr>
        <p:grpSpPr>
          <a:xfrm>
            <a:off x="373307" y="2527645"/>
            <a:ext cx="6568737" cy="484424"/>
            <a:chOff x="497743" y="2417693"/>
            <a:chExt cx="8758317" cy="645899"/>
          </a:xfrm>
        </p:grpSpPr>
        <p:grpSp>
          <p:nvGrpSpPr>
            <p:cNvPr id="67" name="Group 66"/>
            <p:cNvGrpSpPr/>
            <p:nvPr/>
          </p:nvGrpSpPr>
          <p:grpSpPr>
            <a:xfrm>
              <a:off x="497743" y="2417693"/>
              <a:ext cx="1672958" cy="645899"/>
              <a:chOff x="497743" y="2417693"/>
              <a:chExt cx="1672958" cy="645899"/>
            </a:xfrm>
          </p:grpSpPr>
          <p:sp>
            <p:nvSpPr>
              <p:cNvPr id="10" name="Shape 31"/>
              <p:cNvSpPr/>
              <p:nvPr/>
            </p:nvSpPr>
            <p:spPr>
              <a:xfrm>
                <a:off x="1530801" y="2591518"/>
                <a:ext cx="639900" cy="304799"/>
              </a:xfrm>
              <a:prstGeom prst="snip2DiagRect">
                <a:avLst>
                  <a:gd name="adj1" fmla="val 50000"/>
                  <a:gd name="adj2" fmla="val 50000"/>
                </a:avLst>
              </a:prstGeom>
              <a:solidFill>
                <a:srgbClr val="D9ED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pPr algn="ctr"/>
                <a:endParaRPr sz="1013" dirty="0"/>
              </a:p>
            </p:txBody>
          </p:sp>
          <p:sp>
            <p:nvSpPr>
              <p:cNvPr id="25" name="Shape 46"/>
              <p:cNvSpPr/>
              <p:nvPr/>
            </p:nvSpPr>
            <p:spPr>
              <a:xfrm>
                <a:off x="1503286" y="2417693"/>
                <a:ext cx="311399" cy="645899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endParaRPr sz="1013" dirty="0"/>
              </a:p>
            </p:txBody>
          </p:sp>
          <p:cxnSp>
            <p:nvCxnSpPr>
              <p:cNvPr id="26" name="Shape 47"/>
              <p:cNvCxnSpPr>
                <a:endCxn id="25" idx="3"/>
              </p:cNvCxnSpPr>
              <p:nvPr/>
            </p:nvCxnSpPr>
            <p:spPr>
              <a:xfrm>
                <a:off x="1672786" y="2740643"/>
                <a:ext cx="141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dot"/>
                <a:round/>
                <a:headEnd type="none" w="lg" len="lg"/>
                <a:tailEnd type="none" w="lg" len="lg"/>
              </a:ln>
            </p:spPr>
          </p:cxnSp>
          <p:sp>
            <p:nvSpPr>
              <p:cNvPr id="42" name="Shape 63"/>
              <p:cNvSpPr txBox="1"/>
              <p:nvPr/>
            </p:nvSpPr>
            <p:spPr>
              <a:xfrm>
                <a:off x="497993" y="2453355"/>
                <a:ext cx="1136699" cy="3905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pPr algn="ctr"/>
                <a:r>
                  <a:rPr lang="en" dirty="0"/>
                  <a:t>App B</a:t>
                </a:r>
              </a:p>
            </p:txBody>
          </p:sp>
          <p:sp>
            <p:nvSpPr>
              <p:cNvPr id="46" name="Shape 67"/>
              <p:cNvSpPr txBox="1"/>
              <p:nvPr/>
            </p:nvSpPr>
            <p:spPr>
              <a:xfrm>
                <a:off x="497743" y="2743893"/>
                <a:ext cx="1137000" cy="3047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pPr algn="ctr"/>
                <a:r>
                  <a:rPr lang="en" sz="975" dirty="0"/>
                  <a:t>(Launcher)</a:t>
                </a:r>
              </a:p>
            </p:txBody>
          </p:sp>
        </p:grpSp>
        <p:cxnSp>
          <p:nvCxnSpPr>
            <p:cNvPr id="51" name="Shape 72"/>
            <p:cNvCxnSpPr>
              <a:stCxn id="13" idx="2"/>
            </p:cNvCxnSpPr>
            <p:nvPr/>
          </p:nvCxnSpPr>
          <p:spPr>
            <a:xfrm>
              <a:off x="2170801" y="2744468"/>
              <a:ext cx="7085258" cy="4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dot"/>
              <a:round/>
              <a:headEnd type="none" w="lg" len="lg"/>
              <a:tailEnd type="triangle" w="lg" len="lg"/>
            </a:ln>
          </p:spPr>
        </p:cxnSp>
      </p:grpSp>
      <p:grpSp>
        <p:nvGrpSpPr>
          <p:cNvPr id="73" name="Group 72"/>
          <p:cNvGrpSpPr/>
          <p:nvPr/>
        </p:nvGrpSpPr>
        <p:grpSpPr>
          <a:xfrm>
            <a:off x="185189" y="2613092"/>
            <a:ext cx="6756856" cy="835240"/>
            <a:chOff x="246918" y="2531622"/>
            <a:chExt cx="9009141" cy="1113653"/>
          </a:xfrm>
        </p:grpSpPr>
        <p:grpSp>
          <p:nvGrpSpPr>
            <p:cNvPr id="71" name="Group 70"/>
            <p:cNvGrpSpPr/>
            <p:nvPr/>
          </p:nvGrpSpPr>
          <p:grpSpPr>
            <a:xfrm>
              <a:off x="246918" y="2531622"/>
              <a:ext cx="9009141" cy="1113653"/>
              <a:chOff x="246918" y="2531622"/>
              <a:chExt cx="9009141" cy="1113653"/>
            </a:xfrm>
          </p:grpSpPr>
          <p:cxnSp>
            <p:nvCxnSpPr>
              <p:cNvPr id="9" name="Shape 30"/>
              <p:cNvCxnSpPr/>
              <p:nvPr/>
            </p:nvCxnSpPr>
            <p:spPr>
              <a:xfrm>
                <a:off x="1668001" y="3365999"/>
                <a:ext cx="7588058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dot"/>
                <a:round/>
                <a:headEnd type="none" w="lg" len="lg"/>
                <a:tailEnd type="triangle" w="lg" len="lg"/>
              </a:ln>
            </p:spPr>
          </p:cxnSp>
          <p:sp>
            <p:nvSpPr>
              <p:cNvPr id="11" name="Shape 32"/>
              <p:cNvSpPr/>
              <p:nvPr/>
            </p:nvSpPr>
            <p:spPr>
              <a:xfrm>
                <a:off x="2303580" y="3213599"/>
                <a:ext cx="1539599" cy="304799"/>
              </a:xfrm>
              <a:prstGeom prst="snip2DiagRect">
                <a:avLst>
                  <a:gd name="adj1" fmla="val 50000"/>
                  <a:gd name="adj2" fmla="val 50000"/>
                </a:avLst>
              </a:prstGeom>
              <a:solidFill>
                <a:srgbClr val="D9ED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pPr algn="ctr"/>
                <a:r>
                  <a:rPr lang="en" sz="1013"/>
                  <a:t>Transaction B</a:t>
                </a:r>
              </a:p>
            </p:txBody>
          </p:sp>
          <p:cxnSp>
            <p:nvCxnSpPr>
              <p:cNvPr id="23" name="Shape 44"/>
              <p:cNvCxnSpPr>
                <a:stCxn id="13" idx="2"/>
                <a:endCxn id="11" idx="2"/>
              </p:cNvCxnSpPr>
              <p:nvPr/>
            </p:nvCxnSpPr>
            <p:spPr>
              <a:xfrm>
                <a:off x="2170801" y="2744468"/>
                <a:ext cx="132900" cy="6216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0000"/>
                </a:solidFill>
                <a:prstDash val="solid"/>
                <a:round/>
                <a:headEnd type="none" w="lg" len="lg"/>
                <a:tailEnd type="triangle" w="lg" len="lg"/>
              </a:ln>
            </p:spPr>
          </p:cxnSp>
          <p:cxnSp>
            <p:nvCxnSpPr>
              <p:cNvPr id="24" name="Shape 45"/>
              <p:cNvCxnSpPr>
                <a:stCxn id="11" idx="0"/>
                <a:endCxn id="13" idx="0"/>
              </p:cNvCxnSpPr>
              <p:nvPr/>
            </p:nvCxnSpPr>
            <p:spPr>
              <a:xfrm rot="10800000" flipH="1">
                <a:off x="3843180" y="2744399"/>
                <a:ext cx="111300" cy="6216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0000"/>
                </a:solidFill>
                <a:prstDash val="solid"/>
                <a:round/>
                <a:headEnd type="none" w="lg" len="lg"/>
                <a:tailEnd type="triangle" w="lg" len="lg"/>
              </a:ln>
            </p:spPr>
          </p:cxnSp>
          <p:sp>
            <p:nvSpPr>
              <p:cNvPr id="43" name="Shape 64"/>
              <p:cNvSpPr txBox="1"/>
              <p:nvPr/>
            </p:nvSpPr>
            <p:spPr>
              <a:xfrm>
                <a:off x="246918" y="3051599"/>
                <a:ext cx="1638599" cy="3905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pPr algn="ctr"/>
                <a:r>
                  <a:rPr lang="en" dirty="0"/>
                  <a:t>OS Service</a:t>
                </a:r>
              </a:p>
            </p:txBody>
          </p:sp>
          <p:sp>
            <p:nvSpPr>
              <p:cNvPr id="44" name="Shape 65"/>
              <p:cNvSpPr txBox="1"/>
              <p:nvPr/>
            </p:nvSpPr>
            <p:spPr>
              <a:xfrm>
                <a:off x="246918" y="3340476"/>
                <a:ext cx="1638599" cy="3047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pPr algn="ctr"/>
                <a:r>
                  <a:rPr lang="en" sz="975" dirty="0"/>
                  <a:t>(SurfaceFlinger)</a:t>
                </a:r>
              </a:p>
            </p:txBody>
          </p:sp>
          <p:sp>
            <p:nvSpPr>
              <p:cNvPr id="12" name="Shape 33"/>
              <p:cNvSpPr/>
              <p:nvPr/>
            </p:nvSpPr>
            <p:spPr>
              <a:xfrm>
                <a:off x="3954576" y="2591522"/>
                <a:ext cx="1898399" cy="304799"/>
              </a:xfrm>
              <a:prstGeom prst="snip2DiagRect">
                <a:avLst>
                  <a:gd name="adj1" fmla="val 50000"/>
                  <a:gd name="adj2" fmla="val 50000"/>
                </a:avLst>
              </a:prstGeom>
              <a:solidFill>
                <a:srgbClr val="D9ED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pPr algn="ctr"/>
                <a:endParaRPr sz="1013" dirty="0"/>
              </a:p>
            </p:txBody>
          </p:sp>
          <p:sp>
            <p:nvSpPr>
              <p:cNvPr id="13" name="Shape 34"/>
              <p:cNvSpPr/>
              <p:nvPr/>
            </p:nvSpPr>
            <p:spPr>
              <a:xfrm>
                <a:off x="2170801" y="2592068"/>
                <a:ext cx="1783800" cy="304799"/>
              </a:xfrm>
              <a:prstGeom prst="snip2DiagRect">
                <a:avLst>
                  <a:gd name="adj1" fmla="val 50000"/>
                  <a:gd name="adj2" fmla="val 50000"/>
                </a:avLst>
              </a:prstGeom>
              <a:solidFill>
                <a:srgbClr val="F3F3F3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pPr algn="ctr"/>
                <a:r>
                  <a:rPr lang="en" sz="1013">
                    <a:solidFill>
                      <a:srgbClr val="666666"/>
                    </a:solidFill>
                  </a:rPr>
                  <a:t>idle</a:t>
                </a:r>
              </a:p>
            </p:txBody>
          </p:sp>
          <p:sp>
            <p:nvSpPr>
              <p:cNvPr id="50" name="Shape 71"/>
              <p:cNvSpPr/>
              <p:nvPr/>
            </p:nvSpPr>
            <p:spPr>
              <a:xfrm>
                <a:off x="5691770" y="2531622"/>
                <a:ext cx="195299" cy="4257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endParaRPr sz="1013" dirty="0"/>
              </a:p>
            </p:txBody>
          </p:sp>
        </p:grpSp>
        <p:cxnSp>
          <p:nvCxnSpPr>
            <p:cNvPr id="72" name="Shape 47"/>
            <p:cNvCxnSpPr/>
            <p:nvPr/>
          </p:nvCxnSpPr>
          <p:spPr>
            <a:xfrm>
              <a:off x="5714188" y="2745363"/>
              <a:ext cx="188869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dot"/>
              <a:round/>
              <a:headEnd type="none" w="lg" len="lg"/>
              <a:tailEnd type="none" w="lg" len="lg"/>
            </a:ln>
          </p:spPr>
        </p:cxnSp>
      </p:grpSp>
      <p:sp>
        <p:nvSpPr>
          <p:cNvPr id="15" name="Shape 36"/>
          <p:cNvSpPr/>
          <p:nvPr/>
        </p:nvSpPr>
        <p:spPr>
          <a:xfrm>
            <a:off x="6183235" y="2191453"/>
            <a:ext cx="360449" cy="228599"/>
          </a:xfrm>
          <a:prstGeom prst="snip2DiagRect">
            <a:avLst>
              <a:gd name="adj1" fmla="val 50000"/>
              <a:gd name="adj2" fmla="val 50000"/>
            </a:avLst>
          </a:prstGeom>
          <a:solidFill>
            <a:srgbClr val="D9EDFF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68569" rIns="68569" bIns="68569" anchor="ctr" anchorCtr="0">
            <a:noAutofit/>
          </a:bodyPr>
          <a:lstStyle/>
          <a:p>
            <a:pPr algn="ctr"/>
            <a:endParaRPr sz="1013" dirty="0"/>
          </a:p>
        </p:txBody>
      </p:sp>
      <p:sp>
        <p:nvSpPr>
          <p:cNvPr id="16" name="Shape 37"/>
          <p:cNvSpPr/>
          <p:nvPr/>
        </p:nvSpPr>
        <p:spPr>
          <a:xfrm>
            <a:off x="4507801" y="2191453"/>
            <a:ext cx="1675349" cy="228599"/>
          </a:xfrm>
          <a:prstGeom prst="snip2DiagRect">
            <a:avLst>
              <a:gd name="adj1" fmla="val 50000"/>
              <a:gd name="adj2" fmla="val 50000"/>
            </a:avLst>
          </a:prstGeom>
          <a:solidFill>
            <a:srgbClr val="F3F3F3"/>
          </a:solidFill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013">
                <a:solidFill>
                  <a:srgbClr val="666666"/>
                </a:solidFill>
              </a:rPr>
              <a:t>idle</a:t>
            </a:r>
          </a:p>
        </p:txBody>
      </p:sp>
      <p:sp>
        <p:nvSpPr>
          <p:cNvPr id="28" name="Shape 49"/>
          <p:cNvSpPr/>
          <p:nvPr/>
        </p:nvSpPr>
        <p:spPr>
          <a:xfrm>
            <a:off x="4625445" y="3124575"/>
            <a:ext cx="356625" cy="228599"/>
          </a:xfrm>
          <a:prstGeom prst="snip2DiagRect">
            <a:avLst>
              <a:gd name="adj1" fmla="val 50000"/>
              <a:gd name="adj2" fmla="val 50000"/>
            </a:avLst>
          </a:prstGeom>
          <a:solidFill>
            <a:srgbClr val="D9EDFF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68569" rIns="68569" bIns="68569" anchor="ctr" anchorCtr="0">
            <a:noAutofit/>
          </a:bodyPr>
          <a:lstStyle/>
          <a:p>
            <a:pPr algn="ctr"/>
            <a:endParaRPr sz="900" dirty="0"/>
          </a:p>
        </p:txBody>
      </p:sp>
      <p:sp>
        <p:nvSpPr>
          <p:cNvPr id="29" name="Shape 50"/>
          <p:cNvSpPr txBox="1"/>
          <p:nvPr/>
        </p:nvSpPr>
        <p:spPr>
          <a:xfrm>
            <a:off x="4613508" y="3118826"/>
            <a:ext cx="372375" cy="2285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900" dirty="0"/>
              <a:t>C/R</a:t>
            </a:r>
          </a:p>
        </p:txBody>
      </p:sp>
      <p:sp>
        <p:nvSpPr>
          <p:cNvPr id="30" name="Shape 51"/>
          <p:cNvSpPr/>
          <p:nvPr/>
        </p:nvSpPr>
        <p:spPr>
          <a:xfrm>
            <a:off x="4982090" y="3124575"/>
            <a:ext cx="1089225" cy="228599"/>
          </a:xfrm>
          <a:prstGeom prst="snip2DiagRect">
            <a:avLst>
              <a:gd name="adj1" fmla="val 50000"/>
              <a:gd name="adj2" fmla="val 50000"/>
            </a:avLst>
          </a:prstGeom>
          <a:solidFill>
            <a:srgbClr val="D9EDFF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013" dirty="0"/>
              <a:t>Transaction A</a:t>
            </a:r>
          </a:p>
        </p:txBody>
      </p:sp>
      <p:cxnSp>
        <p:nvCxnSpPr>
          <p:cNvPr id="48" name="Shape 69"/>
          <p:cNvCxnSpPr>
            <a:stCxn id="30" idx="0"/>
            <a:endCxn id="15" idx="2"/>
          </p:cNvCxnSpPr>
          <p:nvPr/>
        </p:nvCxnSpPr>
        <p:spPr>
          <a:xfrm rot="10800000" flipH="1">
            <a:off x="6071315" y="2305800"/>
            <a:ext cx="111825" cy="933075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9" name="Shape 70"/>
          <p:cNvCxnSpPr>
            <a:stCxn id="16" idx="2"/>
            <a:endCxn id="29" idx="3"/>
          </p:cNvCxnSpPr>
          <p:nvPr/>
        </p:nvCxnSpPr>
        <p:spPr>
          <a:xfrm>
            <a:off x="4507801" y="2305753"/>
            <a:ext cx="478082" cy="927373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21" name="Shape 42"/>
          <p:cNvSpPr/>
          <p:nvPr/>
        </p:nvSpPr>
        <p:spPr>
          <a:xfrm>
            <a:off x="6388326" y="2020097"/>
            <a:ext cx="233549" cy="48442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68569" tIns="68569" rIns="68569" bIns="68569" anchor="ctr" anchorCtr="0">
            <a:noAutofit/>
          </a:bodyPr>
          <a:lstStyle/>
          <a:p>
            <a:endParaRPr sz="1013" dirty="0"/>
          </a:p>
        </p:txBody>
      </p:sp>
      <p:cxnSp>
        <p:nvCxnSpPr>
          <p:cNvPr id="78" name="Shape 47"/>
          <p:cNvCxnSpPr/>
          <p:nvPr/>
        </p:nvCxnSpPr>
        <p:spPr>
          <a:xfrm>
            <a:off x="6388407" y="2304292"/>
            <a:ext cx="250946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ot"/>
            <a:round/>
            <a:headEnd type="none" w="lg" len="lg"/>
            <a:tailEnd type="none" w="lg" len="lg"/>
          </a:ln>
        </p:spPr>
      </p:cxnSp>
      <p:sp>
        <p:nvSpPr>
          <p:cNvPr id="86" name="TextBox 85"/>
          <p:cNvSpPr txBox="1"/>
          <p:nvPr/>
        </p:nvSpPr>
        <p:spPr>
          <a:xfrm>
            <a:off x="4343566" y="3782574"/>
            <a:ext cx="5998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0.3 ms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4900503" y="3779016"/>
            <a:ext cx="5613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4.4 µs</a:t>
            </a:r>
          </a:p>
        </p:txBody>
      </p:sp>
      <p:cxnSp>
        <p:nvCxnSpPr>
          <p:cNvPr id="88" name="Shape 40"/>
          <p:cNvCxnSpPr/>
          <p:nvPr/>
        </p:nvCxnSpPr>
        <p:spPr>
          <a:xfrm flipH="1">
            <a:off x="4641549" y="3621883"/>
            <a:ext cx="68566" cy="216694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90" name="Shape 40"/>
          <p:cNvCxnSpPr/>
          <p:nvPr/>
        </p:nvCxnSpPr>
        <p:spPr>
          <a:xfrm>
            <a:off x="4939046" y="3622547"/>
            <a:ext cx="83012" cy="20174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97" name="TextBox 96"/>
          <p:cNvSpPr txBox="1"/>
          <p:nvPr/>
        </p:nvSpPr>
        <p:spPr>
          <a:xfrm>
            <a:off x="3327868" y="3779016"/>
            <a:ext cx="6783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1.07 ms</a:t>
            </a:r>
          </a:p>
        </p:txBody>
      </p:sp>
      <p:cxnSp>
        <p:nvCxnSpPr>
          <p:cNvPr id="98" name="Shape 40"/>
          <p:cNvCxnSpPr/>
          <p:nvPr/>
        </p:nvCxnSpPr>
        <p:spPr>
          <a:xfrm flipH="1">
            <a:off x="3650514" y="3530320"/>
            <a:ext cx="28647" cy="28206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07" name="Rounded Rectangular Callout 106"/>
          <p:cNvSpPr/>
          <p:nvPr/>
        </p:nvSpPr>
        <p:spPr>
          <a:xfrm>
            <a:off x="4915782" y="2621756"/>
            <a:ext cx="944547" cy="245268"/>
          </a:xfrm>
          <a:prstGeom prst="wedgeRoundRectCallout">
            <a:avLst>
              <a:gd name="adj1" fmla="val -62276"/>
              <a:gd name="adj2" fmla="val 166493"/>
              <a:gd name="adj3" fmla="val 16667"/>
            </a:avLst>
          </a:prstGeom>
          <a:solidFill>
            <a:srgbClr val="800000"/>
          </a:solidFill>
          <a:ln>
            <a:solidFill>
              <a:srgbClr val="800000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1013" dirty="0"/>
              <a:t>Critical Path!</a:t>
            </a:r>
          </a:p>
        </p:txBody>
      </p:sp>
      <p:grpSp>
        <p:nvGrpSpPr>
          <p:cNvPr id="63" name="Group 62"/>
          <p:cNvGrpSpPr/>
          <p:nvPr/>
        </p:nvGrpSpPr>
        <p:grpSpPr>
          <a:xfrm>
            <a:off x="4654763" y="16334"/>
            <a:ext cx="994042" cy="237965"/>
            <a:chOff x="4649570" y="0"/>
            <a:chExt cx="994042" cy="237965"/>
          </a:xfrm>
          <a:solidFill>
            <a:srgbClr val="00417B"/>
          </a:solidFill>
        </p:grpSpPr>
        <p:sp>
          <p:nvSpPr>
            <p:cNvPr id="64" name="Chevron 63"/>
            <p:cNvSpPr/>
            <p:nvPr/>
          </p:nvSpPr>
          <p:spPr>
            <a:xfrm>
              <a:off x="4649570" y="0"/>
              <a:ext cx="994042" cy="237965"/>
            </a:xfrm>
            <a:prstGeom prst="chevron">
              <a:avLst/>
            </a:prstGeom>
            <a:grpFill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6" name="Chevron 4"/>
            <p:cNvSpPr/>
            <p:nvPr/>
          </p:nvSpPr>
          <p:spPr>
            <a:xfrm>
              <a:off x="4768553" y="0"/>
              <a:ext cx="756077" cy="23796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0005" tIns="13335" rIns="13335" bIns="13335" numCol="1" spcCol="1270" anchor="ctr" anchorCtr="0">
              <a:noAutofit/>
            </a:bodyPr>
            <a:lstStyle/>
            <a:p>
              <a:pPr lvl="0" algn="ctr" defTabSz="444500">
                <a:lnSpc>
                  <a:spcPct val="8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b="0" kern="1200" dirty="0" smtClean="0">
                  <a:solidFill>
                    <a:schemeClr val="bg1"/>
                  </a:solidFill>
                  <a:latin typeface="+mn-lt"/>
                </a:rPr>
                <a:t>Feasibility</a:t>
              </a:r>
              <a:endParaRPr lang="en-US" sz="1000" b="0" kern="1200" dirty="0">
                <a:solidFill>
                  <a:schemeClr val="bg1"/>
                </a:solidFill>
                <a:latin typeface="+mn-lt"/>
              </a:endParaRPr>
            </a:p>
          </p:txBody>
        </p:sp>
      </p:grpSp>
      <p:cxnSp>
        <p:nvCxnSpPr>
          <p:cNvPr id="68" name="Shape 70"/>
          <p:cNvCxnSpPr>
            <a:stCxn id="16" idx="2"/>
            <a:endCxn id="28" idx="2"/>
          </p:cNvCxnSpPr>
          <p:nvPr/>
        </p:nvCxnSpPr>
        <p:spPr>
          <a:xfrm>
            <a:off x="4507801" y="2305753"/>
            <a:ext cx="117644" cy="93312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2255973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/>
      <p:bldP spid="86" grpId="0"/>
      <p:bldP spid="87" grpId="0"/>
      <p:bldP spid="97" grpId="0"/>
      <p:bldP spid="10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Feasibility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03866" y="5369405"/>
            <a:ext cx="3014253" cy="304271"/>
          </a:xfrm>
        </p:spPr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18</a:t>
            </a:fld>
            <a:endParaRPr lang="en-US" dirty="0"/>
          </a:p>
        </p:txBody>
      </p:sp>
      <p:grpSp>
        <p:nvGrpSpPr>
          <p:cNvPr id="65" name="Group 64"/>
          <p:cNvGrpSpPr/>
          <p:nvPr/>
        </p:nvGrpSpPr>
        <p:grpSpPr>
          <a:xfrm>
            <a:off x="303070" y="2073553"/>
            <a:ext cx="6631355" cy="441037"/>
            <a:chOff x="404093" y="1812237"/>
            <a:chExt cx="8841807" cy="588049"/>
          </a:xfrm>
        </p:grpSpPr>
        <p:sp>
          <p:nvSpPr>
            <p:cNvPr id="14" name="Shape 35"/>
            <p:cNvSpPr/>
            <p:nvPr/>
          </p:nvSpPr>
          <p:spPr>
            <a:xfrm>
              <a:off x="4739026" y="1969447"/>
              <a:ext cx="1271399" cy="304799"/>
            </a:xfrm>
            <a:prstGeom prst="snip2DiagRect">
              <a:avLst>
                <a:gd name="adj1" fmla="val 50000"/>
                <a:gd name="adj2" fmla="val 50000"/>
              </a:avLst>
            </a:prstGeom>
            <a:solidFill>
              <a:srgbClr val="D9ED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68569" tIns="68569" rIns="68569" bIns="68569" anchor="ctr" anchorCtr="0">
              <a:noAutofit/>
            </a:bodyPr>
            <a:lstStyle/>
            <a:p>
              <a:pPr algn="ctr"/>
              <a:endParaRPr sz="1013" dirty="0"/>
            </a:p>
          </p:txBody>
        </p:sp>
        <p:sp>
          <p:nvSpPr>
            <p:cNvPr id="41" name="Shape 62"/>
            <p:cNvSpPr txBox="1"/>
            <p:nvPr/>
          </p:nvSpPr>
          <p:spPr>
            <a:xfrm>
              <a:off x="497993" y="1812237"/>
              <a:ext cx="1136699" cy="390599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ctr" anchorCtr="0">
              <a:noAutofit/>
            </a:bodyPr>
            <a:lstStyle/>
            <a:p>
              <a:pPr algn="ctr"/>
              <a:r>
                <a:rPr lang="en" dirty="0"/>
                <a:t>App A</a:t>
              </a:r>
            </a:p>
          </p:txBody>
        </p:sp>
        <p:sp>
          <p:nvSpPr>
            <p:cNvPr id="45" name="Shape 66"/>
            <p:cNvSpPr txBox="1"/>
            <p:nvPr/>
          </p:nvSpPr>
          <p:spPr>
            <a:xfrm>
              <a:off x="404093" y="2095487"/>
              <a:ext cx="1324199" cy="304799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ctr" anchorCtr="0">
              <a:noAutofit/>
            </a:bodyPr>
            <a:lstStyle/>
            <a:p>
              <a:pPr algn="ctr"/>
              <a:r>
                <a:rPr lang="en" sz="975"/>
                <a:t>(Opening App)</a:t>
              </a:r>
            </a:p>
          </p:txBody>
        </p:sp>
        <p:cxnSp>
          <p:nvCxnSpPr>
            <p:cNvPr id="47" name="Shape 68"/>
            <p:cNvCxnSpPr/>
            <p:nvPr/>
          </p:nvCxnSpPr>
          <p:spPr>
            <a:xfrm>
              <a:off x="1644526" y="2126170"/>
              <a:ext cx="3094499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dot"/>
              <a:round/>
              <a:headEnd type="none" w="lg" len="lg"/>
              <a:tailEnd type="none" w="lg" len="lg"/>
            </a:ln>
          </p:spPr>
        </p:cxnSp>
        <p:cxnSp>
          <p:nvCxnSpPr>
            <p:cNvPr id="22" name="Shape 43"/>
            <p:cNvCxnSpPr/>
            <p:nvPr/>
          </p:nvCxnSpPr>
          <p:spPr>
            <a:xfrm>
              <a:off x="6003017" y="2121837"/>
              <a:ext cx="3242883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dot"/>
              <a:round/>
              <a:headEnd type="none" w="lg" len="lg"/>
              <a:tailEnd type="triangle" w="lg" len="lg"/>
            </a:ln>
          </p:spPr>
        </p:cxnSp>
      </p:grpSp>
      <p:grpSp>
        <p:nvGrpSpPr>
          <p:cNvPr id="75" name="Group 74"/>
          <p:cNvGrpSpPr/>
          <p:nvPr/>
        </p:nvGrpSpPr>
        <p:grpSpPr>
          <a:xfrm>
            <a:off x="4530313" y="3357885"/>
            <a:ext cx="456026" cy="224021"/>
            <a:chOff x="6040414" y="3524680"/>
            <a:chExt cx="608035" cy="298694"/>
          </a:xfrm>
        </p:grpSpPr>
        <p:cxnSp>
          <p:nvCxnSpPr>
            <p:cNvPr id="31" name="Shape 52"/>
            <p:cNvCxnSpPr/>
            <p:nvPr/>
          </p:nvCxnSpPr>
          <p:spPr>
            <a:xfrm>
              <a:off x="6171811" y="3609905"/>
              <a:ext cx="327414" cy="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32" name="Shape 53"/>
            <p:cNvCxnSpPr/>
            <p:nvPr/>
          </p:nvCxnSpPr>
          <p:spPr>
            <a:xfrm>
              <a:off x="6500151" y="3524980"/>
              <a:ext cx="0" cy="1620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33" name="Shape 54"/>
            <p:cNvCxnSpPr/>
            <p:nvPr/>
          </p:nvCxnSpPr>
          <p:spPr>
            <a:xfrm>
              <a:off x="6172061" y="3524680"/>
              <a:ext cx="0" cy="1620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34" name="Shape 55"/>
            <p:cNvSpPr txBox="1"/>
            <p:nvPr/>
          </p:nvSpPr>
          <p:spPr>
            <a:xfrm>
              <a:off x="6040414" y="3618775"/>
              <a:ext cx="608035" cy="204599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ctr" anchorCtr="0">
              <a:noAutofit/>
            </a:bodyPr>
            <a:lstStyle/>
            <a:p>
              <a:pPr algn="ctr"/>
              <a:r>
                <a:rPr lang="en" sz="1125" i="1" dirty="0"/>
                <a:t>t</a:t>
              </a:r>
              <a:r>
                <a:rPr lang="en" sz="1125" i="1" baseline="-25000" dirty="0"/>
                <a:t>R</a:t>
              </a: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373307" y="2527645"/>
            <a:ext cx="6568737" cy="484424"/>
            <a:chOff x="497743" y="2417693"/>
            <a:chExt cx="8758316" cy="645899"/>
          </a:xfrm>
        </p:grpSpPr>
        <p:grpSp>
          <p:nvGrpSpPr>
            <p:cNvPr id="67" name="Group 66"/>
            <p:cNvGrpSpPr/>
            <p:nvPr/>
          </p:nvGrpSpPr>
          <p:grpSpPr>
            <a:xfrm>
              <a:off x="497743" y="2417693"/>
              <a:ext cx="1672958" cy="645899"/>
              <a:chOff x="497743" y="2417693"/>
              <a:chExt cx="1672958" cy="645899"/>
            </a:xfrm>
          </p:grpSpPr>
          <p:sp>
            <p:nvSpPr>
              <p:cNvPr id="10" name="Shape 31"/>
              <p:cNvSpPr/>
              <p:nvPr/>
            </p:nvSpPr>
            <p:spPr>
              <a:xfrm>
                <a:off x="1530801" y="2591518"/>
                <a:ext cx="639900" cy="304799"/>
              </a:xfrm>
              <a:prstGeom prst="snip2DiagRect">
                <a:avLst>
                  <a:gd name="adj1" fmla="val 50000"/>
                  <a:gd name="adj2" fmla="val 50000"/>
                </a:avLst>
              </a:prstGeom>
              <a:solidFill>
                <a:srgbClr val="D9ED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pPr algn="ctr"/>
                <a:endParaRPr sz="1013" dirty="0"/>
              </a:p>
            </p:txBody>
          </p:sp>
          <p:sp>
            <p:nvSpPr>
              <p:cNvPr id="25" name="Shape 46"/>
              <p:cNvSpPr/>
              <p:nvPr/>
            </p:nvSpPr>
            <p:spPr>
              <a:xfrm>
                <a:off x="1503286" y="2417693"/>
                <a:ext cx="311399" cy="645899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endParaRPr sz="1013" dirty="0"/>
              </a:p>
            </p:txBody>
          </p:sp>
          <p:cxnSp>
            <p:nvCxnSpPr>
              <p:cNvPr id="26" name="Shape 47"/>
              <p:cNvCxnSpPr>
                <a:endCxn id="25" idx="3"/>
              </p:cNvCxnSpPr>
              <p:nvPr/>
            </p:nvCxnSpPr>
            <p:spPr>
              <a:xfrm>
                <a:off x="1672786" y="2740643"/>
                <a:ext cx="141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dot"/>
                <a:round/>
                <a:headEnd type="none" w="lg" len="lg"/>
                <a:tailEnd type="none" w="lg" len="lg"/>
              </a:ln>
            </p:spPr>
          </p:cxnSp>
          <p:sp>
            <p:nvSpPr>
              <p:cNvPr id="42" name="Shape 63"/>
              <p:cNvSpPr txBox="1"/>
              <p:nvPr/>
            </p:nvSpPr>
            <p:spPr>
              <a:xfrm>
                <a:off x="497993" y="2453355"/>
                <a:ext cx="1136699" cy="3905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pPr algn="ctr"/>
                <a:r>
                  <a:rPr lang="en" dirty="0"/>
                  <a:t>App B</a:t>
                </a:r>
              </a:p>
            </p:txBody>
          </p:sp>
          <p:sp>
            <p:nvSpPr>
              <p:cNvPr id="46" name="Shape 67"/>
              <p:cNvSpPr txBox="1"/>
              <p:nvPr/>
            </p:nvSpPr>
            <p:spPr>
              <a:xfrm>
                <a:off x="497743" y="2743893"/>
                <a:ext cx="1137000" cy="3047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pPr algn="ctr"/>
                <a:r>
                  <a:rPr lang="en" sz="975" dirty="0"/>
                  <a:t>(Launcher)</a:t>
                </a:r>
              </a:p>
            </p:txBody>
          </p:sp>
        </p:grpSp>
        <p:cxnSp>
          <p:nvCxnSpPr>
            <p:cNvPr id="51" name="Shape 72"/>
            <p:cNvCxnSpPr>
              <a:stCxn id="13" idx="2"/>
            </p:cNvCxnSpPr>
            <p:nvPr/>
          </p:nvCxnSpPr>
          <p:spPr>
            <a:xfrm>
              <a:off x="2170801" y="2744468"/>
              <a:ext cx="7085258" cy="4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dot"/>
              <a:round/>
              <a:headEnd type="none" w="lg" len="lg"/>
              <a:tailEnd type="triangle" w="lg" len="lg"/>
            </a:ln>
          </p:spPr>
        </p:cxnSp>
      </p:grpSp>
      <p:grpSp>
        <p:nvGrpSpPr>
          <p:cNvPr id="73" name="Group 72"/>
          <p:cNvGrpSpPr/>
          <p:nvPr/>
        </p:nvGrpSpPr>
        <p:grpSpPr>
          <a:xfrm>
            <a:off x="185189" y="2613092"/>
            <a:ext cx="6756856" cy="835240"/>
            <a:chOff x="246918" y="2531622"/>
            <a:chExt cx="9009141" cy="1113653"/>
          </a:xfrm>
        </p:grpSpPr>
        <p:grpSp>
          <p:nvGrpSpPr>
            <p:cNvPr id="71" name="Group 70"/>
            <p:cNvGrpSpPr/>
            <p:nvPr/>
          </p:nvGrpSpPr>
          <p:grpSpPr>
            <a:xfrm>
              <a:off x="246918" y="2531622"/>
              <a:ext cx="9009141" cy="1113653"/>
              <a:chOff x="246918" y="2531622"/>
              <a:chExt cx="9009141" cy="1113653"/>
            </a:xfrm>
          </p:grpSpPr>
          <p:cxnSp>
            <p:nvCxnSpPr>
              <p:cNvPr id="9" name="Shape 30"/>
              <p:cNvCxnSpPr/>
              <p:nvPr/>
            </p:nvCxnSpPr>
            <p:spPr>
              <a:xfrm>
                <a:off x="1668001" y="3365999"/>
                <a:ext cx="7588058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dot"/>
                <a:round/>
                <a:headEnd type="none" w="lg" len="lg"/>
                <a:tailEnd type="triangle" w="lg" len="lg"/>
              </a:ln>
            </p:spPr>
          </p:cxnSp>
          <p:sp>
            <p:nvSpPr>
              <p:cNvPr id="11" name="Shape 32"/>
              <p:cNvSpPr/>
              <p:nvPr/>
            </p:nvSpPr>
            <p:spPr>
              <a:xfrm>
                <a:off x="2303580" y="3213599"/>
                <a:ext cx="1539599" cy="304799"/>
              </a:xfrm>
              <a:prstGeom prst="snip2DiagRect">
                <a:avLst>
                  <a:gd name="adj1" fmla="val 50000"/>
                  <a:gd name="adj2" fmla="val 50000"/>
                </a:avLst>
              </a:prstGeom>
              <a:solidFill>
                <a:srgbClr val="D9ED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pPr algn="ctr"/>
                <a:r>
                  <a:rPr lang="en" sz="1013"/>
                  <a:t>Transaction B</a:t>
                </a:r>
              </a:p>
            </p:txBody>
          </p:sp>
          <p:cxnSp>
            <p:nvCxnSpPr>
              <p:cNvPr id="23" name="Shape 44"/>
              <p:cNvCxnSpPr>
                <a:stCxn id="13" idx="2"/>
                <a:endCxn id="11" idx="2"/>
              </p:cNvCxnSpPr>
              <p:nvPr/>
            </p:nvCxnSpPr>
            <p:spPr>
              <a:xfrm>
                <a:off x="2170801" y="2744468"/>
                <a:ext cx="132900" cy="6216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0000"/>
                </a:solidFill>
                <a:prstDash val="solid"/>
                <a:round/>
                <a:headEnd type="none" w="lg" len="lg"/>
                <a:tailEnd type="triangle" w="lg" len="lg"/>
              </a:ln>
            </p:spPr>
          </p:cxnSp>
          <p:cxnSp>
            <p:nvCxnSpPr>
              <p:cNvPr id="24" name="Shape 45"/>
              <p:cNvCxnSpPr>
                <a:stCxn id="11" idx="0"/>
                <a:endCxn id="13" idx="0"/>
              </p:cNvCxnSpPr>
              <p:nvPr/>
            </p:nvCxnSpPr>
            <p:spPr>
              <a:xfrm rot="10800000" flipH="1">
                <a:off x="3843180" y="2744399"/>
                <a:ext cx="111300" cy="6216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0000"/>
                </a:solidFill>
                <a:prstDash val="solid"/>
                <a:round/>
                <a:headEnd type="none" w="lg" len="lg"/>
                <a:tailEnd type="triangle" w="lg" len="lg"/>
              </a:ln>
            </p:spPr>
          </p:cxnSp>
          <p:sp>
            <p:nvSpPr>
              <p:cNvPr id="43" name="Shape 64"/>
              <p:cNvSpPr txBox="1"/>
              <p:nvPr/>
            </p:nvSpPr>
            <p:spPr>
              <a:xfrm>
                <a:off x="246918" y="3051599"/>
                <a:ext cx="1638599" cy="3905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pPr algn="ctr"/>
                <a:r>
                  <a:rPr lang="en" dirty="0"/>
                  <a:t>OS Service</a:t>
                </a:r>
              </a:p>
            </p:txBody>
          </p:sp>
          <p:sp>
            <p:nvSpPr>
              <p:cNvPr id="44" name="Shape 65"/>
              <p:cNvSpPr txBox="1"/>
              <p:nvPr/>
            </p:nvSpPr>
            <p:spPr>
              <a:xfrm>
                <a:off x="246918" y="3340476"/>
                <a:ext cx="1638599" cy="3047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pPr algn="ctr"/>
                <a:r>
                  <a:rPr lang="en" sz="975" dirty="0"/>
                  <a:t>(SurfaceFlinger)</a:t>
                </a:r>
              </a:p>
            </p:txBody>
          </p:sp>
          <p:sp>
            <p:nvSpPr>
              <p:cNvPr id="12" name="Shape 33"/>
              <p:cNvSpPr/>
              <p:nvPr/>
            </p:nvSpPr>
            <p:spPr>
              <a:xfrm>
                <a:off x="3954576" y="2591522"/>
                <a:ext cx="1898399" cy="304799"/>
              </a:xfrm>
              <a:prstGeom prst="snip2DiagRect">
                <a:avLst>
                  <a:gd name="adj1" fmla="val 50000"/>
                  <a:gd name="adj2" fmla="val 50000"/>
                </a:avLst>
              </a:prstGeom>
              <a:solidFill>
                <a:srgbClr val="D9ED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pPr algn="ctr"/>
                <a:endParaRPr sz="1013" dirty="0"/>
              </a:p>
            </p:txBody>
          </p:sp>
          <p:sp>
            <p:nvSpPr>
              <p:cNvPr id="13" name="Shape 34"/>
              <p:cNvSpPr/>
              <p:nvPr/>
            </p:nvSpPr>
            <p:spPr>
              <a:xfrm>
                <a:off x="2170801" y="2592068"/>
                <a:ext cx="1783800" cy="304799"/>
              </a:xfrm>
              <a:prstGeom prst="snip2DiagRect">
                <a:avLst>
                  <a:gd name="adj1" fmla="val 50000"/>
                  <a:gd name="adj2" fmla="val 50000"/>
                </a:avLst>
              </a:prstGeom>
              <a:solidFill>
                <a:srgbClr val="F3F3F3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pPr algn="ctr"/>
                <a:r>
                  <a:rPr lang="en" sz="1013">
                    <a:solidFill>
                      <a:srgbClr val="666666"/>
                    </a:solidFill>
                  </a:rPr>
                  <a:t>idle</a:t>
                </a:r>
              </a:p>
            </p:txBody>
          </p:sp>
          <p:sp>
            <p:nvSpPr>
              <p:cNvPr id="50" name="Shape 71"/>
              <p:cNvSpPr/>
              <p:nvPr/>
            </p:nvSpPr>
            <p:spPr>
              <a:xfrm>
                <a:off x="5691770" y="2531622"/>
                <a:ext cx="195299" cy="4257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endParaRPr sz="1013" dirty="0"/>
              </a:p>
            </p:txBody>
          </p:sp>
        </p:grpSp>
        <p:cxnSp>
          <p:nvCxnSpPr>
            <p:cNvPr id="72" name="Shape 47"/>
            <p:cNvCxnSpPr/>
            <p:nvPr/>
          </p:nvCxnSpPr>
          <p:spPr>
            <a:xfrm>
              <a:off x="5714188" y="2745363"/>
              <a:ext cx="188869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dot"/>
              <a:round/>
              <a:headEnd type="none" w="lg" len="lg"/>
              <a:tailEnd type="none" w="lg" len="lg"/>
            </a:ln>
          </p:spPr>
        </p:cxnSp>
      </p:grpSp>
      <p:grpSp>
        <p:nvGrpSpPr>
          <p:cNvPr id="79" name="Group 78"/>
          <p:cNvGrpSpPr/>
          <p:nvPr/>
        </p:nvGrpSpPr>
        <p:grpSpPr>
          <a:xfrm>
            <a:off x="4507804" y="2020097"/>
            <a:ext cx="2004176" cy="1333077"/>
            <a:chOff x="6010402" y="1740962"/>
            <a:chExt cx="2672235" cy="1777436"/>
          </a:xfrm>
        </p:grpSpPr>
        <p:grpSp>
          <p:nvGrpSpPr>
            <p:cNvPr id="74" name="Group 73"/>
            <p:cNvGrpSpPr/>
            <p:nvPr/>
          </p:nvGrpSpPr>
          <p:grpSpPr>
            <a:xfrm>
              <a:off x="6010402" y="1740962"/>
              <a:ext cx="2648932" cy="1777436"/>
              <a:chOff x="6010402" y="1740962"/>
              <a:chExt cx="2648932" cy="1777436"/>
            </a:xfrm>
          </p:grpSpPr>
          <p:sp>
            <p:nvSpPr>
              <p:cNvPr id="15" name="Shape 36"/>
              <p:cNvSpPr/>
              <p:nvPr/>
            </p:nvSpPr>
            <p:spPr>
              <a:xfrm>
                <a:off x="8074481" y="1969437"/>
                <a:ext cx="480599" cy="304799"/>
              </a:xfrm>
              <a:prstGeom prst="snip2DiagRect">
                <a:avLst>
                  <a:gd name="adj1" fmla="val 50000"/>
                  <a:gd name="adj2" fmla="val 50000"/>
                </a:avLst>
              </a:prstGeom>
              <a:solidFill>
                <a:srgbClr val="D9ED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pPr algn="ctr"/>
                <a:endParaRPr sz="1013" dirty="0"/>
              </a:p>
            </p:txBody>
          </p:sp>
          <p:sp>
            <p:nvSpPr>
              <p:cNvPr id="16" name="Shape 37"/>
              <p:cNvSpPr/>
              <p:nvPr/>
            </p:nvSpPr>
            <p:spPr>
              <a:xfrm>
                <a:off x="6010402" y="1969437"/>
                <a:ext cx="2052622" cy="304799"/>
              </a:xfrm>
              <a:prstGeom prst="snip2DiagRect">
                <a:avLst>
                  <a:gd name="adj1" fmla="val 50000"/>
                  <a:gd name="adj2" fmla="val 50000"/>
                </a:avLst>
              </a:prstGeom>
              <a:solidFill>
                <a:srgbClr val="F3F3F3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pPr algn="ctr"/>
                <a:r>
                  <a:rPr lang="en" sz="1013">
                    <a:solidFill>
                      <a:srgbClr val="666666"/>
                    </a:solidFill>
                  </a:rPr>
                  <a:t>idle</a:t>
                </a:r>
              </a:p>
            </p:txBody>
          </p:sp>
          <p:sp>
            <p:nvSpPr>
              <p:cNvPr id="28" name="Shape 49"/>
              <p:cNvSpPr/>
              <p:nvPr/>
            </p:nvSpPr>
            <p:spPr>
              <a:xfrm>
                <a:off x="6167259" y="3213599"/>
                <a:ext cx="323032" cy="304799"/>
              </a:xfrm>
              <a:prstGeom prst="snip2DiagRect">
                <a:avLst>
                  <a:gd name="adj1" fmla="val 50000"/>
                  <a:gd name="adj2" fmla="val 50000"/>
                </a:avLst>
              </a:prstGeom>
              <a:solidFill>
                <a:srgbClr val="D9ED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pPr algn="ctr"/>
                <a:endParaRPr sz="900" dirty="0"/>
              </a:p>
            </p:txBody>
          </p:sp>
          <p:sp>
            <p:nvSpPr>
              <p:cNvPr id="29" name="Shape 50"/>
              <p:cNvSpPr txBox="1"/>
              <p:nvPr/>
            </p:nvSpPr>
            <p:spPr>
              <a:xfrm>
                <a:off x="6151344" y="3205934"/>
                <a:ext cx="361098" cy="3047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pPr algn="ctr"/>
                <a:r>
                  <a:rPr lang="en-US" sz="900" dirty="0"/>
                  <a:t>R</a:t>
                </a:r>
                <a:endParaRPr lang="en" sz="900" dirty="0"/>
              </a:p>
            </p:txBody>
          </p:sp>
          <p:sp>
            <p:nvSpPr>
              <p:cNvPr id="30" name="Shape 51"/>
              <p:cNvSpPr/>
              <p:nvPr/>
            </p:nvSpPr>
            <p:spPr>
              <a:xfrm>
                <a:off x="6497674" y="3213599"/>
                <a:ext cx="1395523" cy="304799"/>
              </a:xfrm>
              <a:prstGeom prst="snip2DiagRect">
                <a:avLst>
                  <a:gd name="adj1" fmla="val 50000"/>
                  <a:gd name="adj2" fmla="val 50000"/>
                </a:avLst>
              </a:prstGeom>
              <a:solidFill>
                <a:srgbClr val="D9ED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pPr algn="ctr"/>
                <a:r>
                  <a:rPr lang="en" sz="1013" dirty="0"/>
                  <a:t>Transaction A</a:t>
                </a:r>
              </a:p>
            </p:txBody>
          </p:sp>
          <p:cxnSp>
            <p:nvCxnSpPr>
              <p:cNvPr id="48" name="Shape 69"/>
              <p:cNvCxnSpPr>
                <a:stCxn id="30" idx="0"/>
                <a:endCxn id="15" idx="2"/>
              </p:cNvCxnSpPr>
              <p:nvPr/>
            </p:nvCxnSpPr>
            <p:spPr>
              <a:xfrm flipV="1">
                <a:off x="7893197" y="2121837"/>
                <a:ext cx="181284" cy="1244162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0000"/>
                </a:solidFill>
                <a:prstDash val="solid"/>
                <a:round/>
                <a:headEnd type="none" w="lg" len="lg"/>
                <a:tailEnd type="triangle" w="lg" len="lg"/>
              </a:ln>
            </p:spPr>
          </p:cxnSp>
          <p:cxnSp>
            <p:nvCxnSpPr>
              <p:cNvPr id="49" name="Shape 70"/>
              <p:cNvCxnSpPr>
                <a:stCxn id="16" idx="2"/>
                <a:endCxn id="28" idx="2"/>
              </p:cNvCxnSpPr>
              <p:nvPr/>
            </p:nvCxnSpPr>
            <p:spPr>
              <a:xfrm>
                <a:off x="6010402" y="2121837"/>
                <a:ext cx="156857" cy="1244162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0000"/>
                </a:solidFill>
                <a:prstDash val="solid"/>
                <a:round/>
                <a:headEnd type="none" w="lg" len="lg"/>
                <a:tailEnd type="triangle" w="lg" len="lg"/>
              </a:ln>
            </p:spPr>
          </p:cxnSp>
          <p:sp>
            <p:nvSpPr>
              <p:cNvPr id="21" name="Shape 42"/>
              <p:cNvSpPr/>
              <p:nvPr/>
            </p:nvSpPr>
            <p:spPr>
              <a:xfrm>
                <a:off x="8347935" y="1740962"/>
                <a:ext cx="311399" cy="645899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lIns="68569" tIns="68569" rIns="68569" bIns="68569" anchor="ctr" anchorCtr="0">
                <a:noAutofit/>
              </a:bodyPr>
              <a:lstStyle/>
              <a:p>
                <a:endParaRPr sz="1013" dirty="0"/>
              </a:p>
            </p:txBody>
          </p:sp>
        </p:grpSp>
        <p:cxnSp>
          <p:nvCxnSpPr>
            <p:cNvPr id="78" name="Shape 47"/>
            <p:cNvCxnSpPr/>
            <p:nvPr/>
          </p:nvCxnSpPr>
          <p:spPr>
            <a:xfrm>
              <a:off x="8348043" y="2119888"/>
              <a:ext cx="334594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dot"/>
              <a:round/>
              <a:headEnd type="none" w="lg" len="lg"/>
              <a:tailEnd type="none" w="lg" len="lg"/>
            </a:ln>
          </p:spPr>
        </p:cxnSp>
      </p:grpSp>
      <p:grpSp>
        <p:nvGrpSpPr>
          <p:cNvPr id="27" name="Group 26"/>
          <p:cNvGrpSpPr/>
          <p:nvPr/>
        </p:nvGrpSpPr>
        <p:grpSpPr>
          <a:xfrm>
            <a:off x="3319355" y="3118206"/>
            <a:ext cx="348648" cy="462575"/>
            <a:chOff x="4321031" y="3205108"/>
            <a:chExt cx="464864" cy="616766"/>
          </a:xfrm>
        </p:grpSpPr>
        <p:sp>
          <p:nvSpPr>
            <p:cNvPr id="53" name="Shape 41"/>
            <p:cNvSpPr/>
            <p:nvPr/>
          </p:nvSpPr>
          <p:spPr>
            <a:xfrm>
              <a:off x="4332917" y="3214051"/>
              <a:ext cx="451364" cy="304799"/>
            </a:xfrm>
            <a:prstGeom prst="snip2DiagRect">
              <a:avLst>
                <a:gd name="adj1" fmla="val 50000"/>
                <a:gd name="adj2" fmla="val 50000"/>
              </a:avLst>
            </a:prstGeom>
            <a:solidFill>
              <a:srgbClr val="F3F3F3"/>
            </a:solidFill>
            <a:ln w="9525" cap="flat" cmpd="sng">
              <a:solidFill>
                <a:srgbClr val="000000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lIns="68569" tIns="68569" rIns="68569" bIns="68569" anchor="ctr" anchorCtr="0">
              <a:noAutofit/>
            </a:bodyPr>
            <a:lstStyle/>
            <a:p>
              <a:pPr algn="ctr"/>
              <a:endParaRPr sz="900" dirty="0"/>
            </a:p>
          </p:txBody>
        </p:sp>
        <p:sp>
          <p:nvSpPr>
            <p:cNvPr id="54" name="Shape 48"/>
            <p:cNvSpPr txBox="1"/>
            <p:nvPr/>
          </p:nvSpPr>
          <p:spPr>
            <a:xfrm>
              <a:off x="4327356" y="3205108"/>
              <a:ext cx="455205" cy="277090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ctr" anchorCtr="0">
              <a:noAutofit/>
            </a:bodyPr>
            <a:lstStyle/>
            <a:p>
              <a:pPr algn="ctr"/>
              <a:r>
                <a:rPr lang="en" sz="900" dirty="0"/>
                <a:t>ckpt</a:t>
              </a:r>
            </a:p>
          </p:txBody>
        </p:sp>
        <p:cxnSp>
          <p:nvCxnSpPr>
            <p:cNvPr id="55" name="Shape 56"/>
            <p:cNvCxnSpPr/>
            <p:nvPr/>
          </p:nvCxnSpPr>
          <p:spPr>
            <a:xfrm>
              <a:off x="4321031" y="3609833"/>
              <a:ext cx="460200" cy="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56" name="Shape 57"/>
            <p:cNvCxnSpPr/>
            <p:nvPr/>
          </p:nvCxnSpPr>
          <p:spPr>
            <a:xfrm>
              <a:off x="4785895" y="3524908"/>
              <a:ext cx="0" cy="1620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57" name="Shape 58"/>
            <p:cNvCxnSpPr/>
            <p:nvPr/>
          </p:nvCxnSpPr>
          <p:spPr>
            <a:xfrm>
              <a:off x="4321281" y="3524608"/>
              <a:ext cx="0" cy="1620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58" name="Shape 59"/>
            <p:cNvSpPr txBox="1"/>
            <p:nvPr/>
          </p:nvSpPr>
          <p:spPr>
            <a:xfrm>
              <a:off x="4388929" y="3617275"/>
              <a:ext cx="350999" cy="204599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ctr" anchorCtr="0">
              <a:noAutofit/>
            </a:bodyPr>
            <a:lstStyle/>
            <a:p>
              <a:pPr algn="ctr"/>
              <a:r>
                <a:rPr lang="en" sz="1125" i="1" dirty="0"/>
                <a:t>t</a:t>
              </a:r>
              <a:r>
                <a:rPr lang="en" sz="1125" i="1" baseline="-25000" dirty="0"/>
                <a:t>C</a:t>
              </a:r>
            </a:p>
          </p:txBody>
        </p:sp>
      </p:grpSp>
      <p:sp>
        <p:nvSpPr>
          <p:cNvPr id="66" name="Rounded Rectangular Callout 65"/>
          <p:cNvSpPr/>
          <p:nvPr/>
        </p:nvSpPr>
        <p:spPr>
          <a:xfrm>
            <a:off x="4863519" y="2621756"/>
            <a:ext cx="831918" cy="245268"/>
          </a:xfrm>
          <a:prstGeom prst="wedgeRoundRectCallout">
            <a:avLst>
              <a:gd name="adj1" fmla="val -67454"/>
              <a:gd name="adj2" fmla="val 169094"/>
              <a:gd name="adj3" fmla="val 16667"/>
            </a:avLst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1013" dirty="0"/>
              <a:t>Min. Delay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131666" y="3612066"/>
            <a:ext cx="7673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6600"/>
                </a:solidFill>
              </a:rPr>
              <a:t>proactive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5024986" y="3827899"/>
            <a:ext cx="6447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6600"/>
                </a:solidFill>
              </a:rPr>
              <a:t>parallel</a:t>
            </a:r>
          </a:p>
          <a:p>
            <a:pPr algn="ctr"/>
            <a:r>
              <a:rPr lang="en-US" sz="1200" dirty="0">
                <a:solidFill>
                  <a:srgbClr val="FF6600"/>
                </a:solidFill>
              </a:rPr>
              <a:t>async</a:t>
            </a:r>
          </a:p>
        </p:txBody>
      </p:sp>
      <p:grpSp>
        <p:nvGrpSpPr>
          <p:cNvPr id="62" name="Group 61"/>
          <p:cNvGrpSpPr/>
          <p:nvPr/>
        </p:nvGrpSpPr>
        <p:grpSpPr>
          <a:xfrm>
            <a:off x="4654763" y="16334"/>
            <a:ext cx="994042" cy="237965"/>
            <a:chOff x="4649570" y="0"/>
            <a:chExt cx="994042" cy="237965"/>
          </a:xfrm>
          <a:solidFill>
            <a:srgbClr val="00417B"/>
          </a:solidFill>
        </p:grpSpPr>
        <p:sp>
          <p:nvSpPr>
            <p:cNvPr id="63" name="Chevron 62"/>
            <p:cNvSpPr/>
            <p:nvPr/>
          </p:nvSpPr>
          <p:spPr>
            <a:xfrm>
              <a:off x="4649570" y="0"/>
              <a:ext cx="994042" cy="237965"/>
            </a:xfrm>
            <a:prstGeom prst="chevron">
              <a:avLst/>
            </a:prstGeom>
            <a:grpFill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4" name="Chevron 4"/>
            <p:cNvSpPr/>
            <p:nvPr/>
          </p:nvSpPr>
          <p:spPr>
            <a:xfrm>
              <a:off x="4768553" y="0"/>
              <a:ext cx="756077" cy="23796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0005" tIns="13335" rIns="13335" bIns="13335" numCol="1" spcCol="1270" anchor="ctr" anchorCtr="0">
              <a:noAutofit/>
            </a:bodyPr>
            <a:lstStyle/>
            <a:p>
              <a:pPr lvl="0" algn="ctr" defTabSz="444500">
                <a:lnSpc>
                  <a:spcPct val="8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b="0" kern="1200" dirty="0" smtClean="0">
                  <a:solidFill>
                    <a:schemeClr val="bg1"/>
                  </a:solidFill>
                  <a:latin typeface="+mn-lt"/>
                </a:rPr>
                <a:t>Feasibility</a:t>
              </a:r>
              <a:endParaRPr lang="en-US" sz="1000" b="0" kern="1200" dirty="0">
                <a:solidFill>
                  <a:schemeClr val="bg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389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2.22222E-6 C 0.0575 0.04695 0.11531 0.095 0.14344 0.1175 C 0.17156 0.14056 0.16937 0.1375 0.1675 0.135 " pathEditMode="relative" rAng="0" ptsTypes="aaA">
                                      <p:cBhvr>
                                        <p:cTn id="19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78" y="70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35" grpId="0"/>
      <p:bldP spid="35" grpId="1"/>
      <p:bldP spid="6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 at a glance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2177" y="1650484"/>
            <a:ext cx="6748680" cy="2978159"/>
          </a:xfrm>
        </p:spPr>
        <p:txBody>
          <a:bodyPr>
            <a:normAutofit/>
          </a:bodyPr>
          <a:lstStyle/>
          <a:p>
            <a:r>
              <a:rPr lang="en-US" b="1" dirty="0" smtClean="0"/>
              <a:t>Virtualization</a:t>
            </a:r>
            <a:r>
              <a:rPr lang="en-US" dirty="0" smtClean="0"/>
              <a:t>:  a choice of boundary and granularity</a:t>
            </a:r>
          </a:p>
          <a:p>
            <a:pPr lvl="1"/>
            <a:r>
              <a:rPr lang="en-US" dirty="0" smtClean="0"/>
              <a:t>Whole-system VMs, OS-level, process-level, and more</a:t>
            </a:r>
          </a:p>
          <a:p>
            <a:r>
              <a:rPr lang="en-US" b="1" dirty="0" smtClean="0"/>
              <a:t>Record &amp; Replay</a:t>
            </a:r>
            <a:r>
              <a:rPr lang="en-US" dirty="0" smtClean="0"/>
              <a:t>:  temporally and spatially less efficient</a:t>
            </a:r>
          </a:p>
          <a:p>
            <a:pPr lvl="1"/>
            <a:r>
              <a:rPr lang="en-US" dirty="0" smtClean="0"/>
              <a:t>Flux: app migration through selective R&amp;R</a:t>
            </a:r>
          </a:p>
          <a:p>
            <a:r>
              <a:rPr lang="en-US" b="1" dirty="0" smtClean="0"/>
              <a:t>Memory Protection</a:t>
            </a:r>
            <a:r>
              <a:rPr lang="en-US" dirty="0" smtClean="0"/>
              <a:t>:  provides foundations of isolation </a:t>
            </a:r>
          </a:p>
          <a:p>
            <a:pPr lvl="1"/>
            <a:r>
              <a:rPr lang="en-US" dirty="0" smtClean="0"/>
              <a:t>Relies on manual knowledge and identification of states</a:t>
            </a:r>
          </a:p>
          <a:p>
            <a:r>
              <a:rPr lang="en-US" b="1" dirty="0"/>
              <a:t>Manual Modification</a:t>
            </a:r>
            <a:r>
              <a:rPr lang="en-US" dirty="0"/>
              <a:t>:  deep understanding + tedious engineering </a:t>
            </a:r>
            <a:r>
              <a:rPr lang="en-US" dirty="0" smtClean="0"/>
              <a:t>effort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03866" y="5369405"/>
            <a:ext cx="3014253" cy="304271"/>
          </a:xfrm>
        </p:spPr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19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5523433" y="17117"/>
            <a:ext cx="1196829" cy="233670"/>
            <a:chOff x="5515364" y="2147"/>
            <a:chExt cx="1196829" cy="233670"/>
          </a:xfrm>
          <a:solidFill>
            <a:srgbClr val="00417B"/>
          </a:solidFill>
        </p:grpSpPr>
        <p:sp>
          <p:nvSpPr>
            <p:cNvPr id="10" name="Chevron 9"/>
            <p:cNvSpPr/>
            <p:nvPr/>
          </p:nvSpPr>
          <p:spPr>
            <a:xfrm>
              <a:off x="5515364" y="2147"/>
              <a:ext cx="1196829" cy="233670"/>
            </a:xfrm>
            <a:prstGeom prst="chevron">
              <a:avLst/>
            </a:prstGeom>
            <a:grpFill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Chevron 4"/>
            <p:cNvSpPr/>
            <p:nvPr/>
          </p:nvSpPr>
          <p:spPr>
            <a:xfrm>
              <a:off x="5632199" y="2147"/>
              <a:ext cx="963159" cy="233670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0005" tIns="13335" rIns="13335" bIns="13335" numCol="1" spcCol="1270" anchor="ctr" anchorCtr="0">
              <a:noAutofit/>
            </a:bodyPr>
            <a:lstStyle/>
            <a:p>
              <a:pPr lvl="0" algn="ctr" defTabSz="444500">
                <a:lnSpc>
                  <a:spcPct val="8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b="0" kern="1200" dirty="0" smtClean="0">
                  <a:solidFill>
                    <a:schemeClr val="bg1"/>
                  </a:solidFill>
                  <a:latin typeface="+mn-lt"/>
                </a:rPr>
                <a:t>Related Work</a:t>
              </a:r>
              <a:endParaRPr lang="en-US" sz="1000" b="0" kern="1200" dirty="0">
                <a:solidFill>
                  <a:schemeClr val="bg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2268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What is State 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Entanglement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endParaRPr lang="en-US" sz="1400" dirty="0"/>
          </a:p>
          <a:p>
            <a:pPr algn="ctr"/>
            <a:endParaRPr lang="en-US" sz="1400" dirty="0"/>
          </a:p>
          <a:p>
            <a:pPr algn="ctr"/>
            <a:endParaRPr lang="en-US" sz="1400" dirty="0"/>
          </a:p>
          <a:p>
            <a:pPr algn="ctr">
              <a:lnSpc>
                <a:spcPct val="100000"/>
              </a:lnSpc>
            </a:pPr>
            <a:r>
              <a:rPr lang="en-US" sz="2800" dirty="0"/>
              <a:t>Application-relevant states stored </a:t>
            </a:r>
            <a:br>
              <a:rPr lang="en-US" sz="2800" dirty="0"/>
            </a:br>
            <a:r>
              <a:rPr lang="en-US" sz="2800" dirty="0"/>
              <a:t>outside of the application process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03866" y="5369405"/>
            <a:ext cx="3014253" cy="304271"/>
          </a:xfrm>
        </p:spPr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9308" y="18229"/>
            <a:ext cx="1093781" cy="237965"/>
            <a:chOff x="2645" y="0"/>
            <a:chExt cx="1093781" cy="237965"/>
          </a:xfrm>
          <a:solidFill>
            <a:srgbClr val="00417B"/>
          </a:solidFill>
        </p:grpSpPr>
        <p:sp>
          <p:nvSpPr>
            <p:cNvPr id="10" name="Chevron 9"/>
            <p:cNvSpPr/>
            <p:nvPr/>
          </p:nvSpPr>
          <p:spPr>
            <a:xfrm>
              <a:off x="2645" y="0"/>
              <a:ext cx="1093781" cy="237965"/>
            </a:xfrm>
            <a:prstGeom prst="chevron">
              <a:avLst/>
            </a:prstGeom>
            <a:grpFill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Chevron 4"/>
            <p:cNvSpPr/>
            <p:nvPr/>
          </p:nvSpPr>
          <p:spPr>
            <a:xfrm>
              <a:off x="147127" y="46920"/>
              <a:ext cx="804818" cy="14412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0005" tIns="13335" rIns="13335" bIns="13335" numCol="1" spcCol="1270" anchor="ctr" anchorCtr="0">
              <a:noAutofit/>
            </a:bodyPr>
            <a:lstStyle/>
            <a:p>
              <a:pPr lvl="0" algn="ctr" defTabSz="444500">
                <a:lnSpc>
                  <a:spcPct val="8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b="0" kern="1200" dirty="0" smtClean="0">
                  <a:solidFill>
                    <a:schemeClr val="bg1"/>
                  </a:solidFill>
                  <a:latin typeface="+mn-lt"/>
                </a:rPr>
                <a:t>Background</a:t>
              </a:r>
              <a:endParaRPr lang="en-US" sz="1000" b="0" kern="1200" dirty="0">
                <a:solidFill>
                  <a:schemeClr val="bg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1500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527899"/>
            <a:ext cx="6286500" cy="914127"/>
          </a:xfrm>
        </p:spPr>
        <p:txBody>
          <a:bodyPr>
            <a:normAutofit fontScale="92500"/>
          </a:bodyPr>
          <a:lstStyle/>
          <a:p>
            <a:r>
              <a:rPr lang="en-US" sz="1900" dirty="0"/>
              <a:t>Limited scope: interactions between apps and OS Services</a:t>
            </a:r>
          </a:p>
          <a:p>
            <a:pPr lvl="1"/>
            <a:r>
              <a:rPr lang="en-US" dirty="0" smtClean="0"/>
              <a:t>State entanglement also manifests in other layers</a:t>
            </a:r>
          </a:p>
          <a:p>
            <a:pPr lvl="1"/>
            <a:r>
              <a:rPr lang="en-US" dirty="0" smtClean="0"/>
              <a:t>Each layer requires its own solution because states are fundamentally different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03866" y="5369405"/>
            <a:ext cx="3014253" cy="304271"/>
          </a:xfrm>
        </p:spPr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20</a:t>
            </a:fld>
            <a:endParaRPr lang="en-US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9507237"/>
              </p:ext>
            </p:extLst>
          </p:nvPr>
        </p:nvGraphicFramePr>
        <p:xfrm>
          <a:off x="778227" y="2635786"/>
          <a:ext cx="5905374" cy="17581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68385"/>
                <a:gridCol w="2936989"/>
              </a:tblGrid>
              <a:tr h="351638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Permitted Modification</a:t>
                      </a:r>
                      <a:endParaRPr lang="en-US" sz="14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Potential</a:t>
                      </a:r>
                      <a:r>
                        <a:rPr lang="en-US" sz="1400" baseline="0" dirty="0" smtClean="0"/>
                        <a:t> </a:t>
                      </a:r>
                      <a:endParaRPr lang="en-US" sz="1400" dirty="0"/>
                    </a:p>
                  </a:txBody>
                  <a:tcPr marL="68580" marR="68580" marT="34290" marB="34290" anchor="ctr"/>
                </a:tc>
              </a:tr>
              <a:tr h="351638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j-lt"/>
                        </a:rPr>
                        <a:t>No modifications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j-lt"/>
                        </a:rPr>
                        <a:t>Preserve</a:t>
                      </a:r>
                      <a:r>
                        <a:rPr lang="en-US" sz="1400" baseline="0" dirty="0" smtClean="0">
                          <a:latin typeface="+mj-lt"/>
                        </a:rPr>
                        <a:t> legacy compatibility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marL="68580" marR="68580" marT="34290" marB="34290" anchor="ctr"/>
                </a:tc>
              </a:tr>
              <a:tr h="351638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j-lt"/>
                        </a:rPr>
                        <a:t>Entities themselves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j-lt"/>
                        </a:rPr>
                        <a:t>≈</a:t>
                      </a:r>
                      <a:r>
                        <a:rPr lang="en-US" sz="1400" baseline="0" dirty="0" smtClean="0">
                          <a:latin typeface="+mj-lt"/>
                        </a:rPr>
                        <a:t> </a:t>
                      </a:r>
                      <a:r>
                        <a:rPr lang="en-US" sz="1400" dirty="0" smtClean="0">
                          <a:latin typeface="+mj-lt"/>
                        </a:rPr>
                        <a:t>Manual</a:t>
                      </a:r>
                      <a:r>
                        <a:rPr lang="en-US" sz="1400" baseline="0" dirty="0" smtClean="0">
                          <a:latin typeface="+mj-lt"/>
                        </a:rPr>
                        <a:t> disentanglement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marL="68580" marR="68580" marT="34290" marB="34290" anchor="ctr"/>
                </a:tc>
              </a:tr>
              <a:tr h="351638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j-lt"/>
                        </a:rPr>
                        <a:t>Layers beneath the entities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j-lt"/>
                        </a:rPr>
                        <a:t>Disentangle</a:t>
                      </a:r>
                      <a:r>
                        <a:rPr lang="en-US" sz="1400" baseline="0" dirty="0" smtClean="0">
                          <a:latin typeface="+mj-lt"/>
                        </a:rPr>
                        <a:t> unmodified higher levels 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marL="68580" marR="68580" marT="34290" marB="34290" anchor="ctr"/>
                </a:tc>
              </a:tr>
              <a:tr h="351638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j-lt"/>
                        </a:rPr>
                        <a:t>Clean slate</a:t>
                      </a:r>
                      <a:r>
                        <a:rPr lang="en-US" sz="1400" baseline="0" dirty="0" smtClean="0">
                          <a:latin typeface="+mj-lt"/>
                        </a:rPr>
                        <a:t> OS rewritten from scratch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j-lt"/>
                        </a:rPr>
                        <a:t>∞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marL="68580" marR="68580" marT="34290" marB="34290" anchor="ctr"/>
                </a:tc>
              </a:tr>
            </a:tbl>
          </a:graphicData>
        </a:graphic>
      </p:graphicFrame>
      <p:sp>
        <p:nvSpPr>
          <p:cNvPr id="13" name="Content Placeholder 2"/>
          <p:cNvSpPr txBox="1">
            <a:spLocks/>
          </p:cNvSpPr>
          <p:nvPr/>
        </p:nvSpPr>
        <p:spPr>
          <a:xfrm>
            <a:off x="685800" y="4620949"/>
            <a:ext cx="6286500" cy="516001"/>
          </a:xfrm>
          <a:prstGeom prst="rect">
            <a:avLst/>
          </a:prstGeom>
        </p:spPr>
        <p:txBody>
          <a:bodyPr vert="horz" lIns="0" tIns="34290" rIns="0" bIns="34290" rtlCol="0">
            <a:normAutofit/>
          </a:bodyPr>
          <a:lstStyle>
            <a:lvl1pPr marL="76197" indent="-76197" algn="l" defTabSz="76197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67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667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20027" indent="-152394" algn="l" defTabSz="761970" rtl="0" eaLnBrk="1" latinLnBrk="0" hangingPunct="1">
              <a:lnSpc>
                <a:spcPct val="90000"/>
              </a:lnSpc>
              <a:spcBef>
                <a:spcPts val="167"/>
              </a:spcBef>
              <a:spcAft>
                <a:spcPts val="333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472421" indent="-152394" algn="l" defTabSz="761970" rtl="0" eaLnBrk="1" latinLnBrk="0" hangingPunct="1">
              <a:lnSpc>
                <a:spcPct val="90000"/>
              </a:lnSpc>
              <a:spcBef>
                <a:spcPts val="167"/>
              </a:spcBef>
              <a:spcAft>
                <a:spcPts val="333"/>
              </a:spcAft>
              <a:buClr>
                <a:schemeClr val="accent1"/>
              </a:buClr>
              <a:buFont typeface="Calibri" pitchFamily="34" charset="0"/>
              <a:buChar char="◦"/>
              <a:defRPr sz="1167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624815" indent="-152394" algn="l" defTabSz="761970" rtl="0" eaLnBrk="1" latinLnBrk="0" hangingPunct="1">
              <a:lnSpc>
                <a:spcPct val="90000"/>
              </a:lnSpc>
              <a:spcBef>
                <a:spcPts val="167"/>
              </a:spcBef>
              <a:spcAft>
                <a:spcPts val="333"/>
              </a:spcAft>
              <a:buClr>
                <a:schemeClr val="accent1"/>
              </a:buClr>
              <a:buFont typeface="Calibri" pitchFamily="34" charset="0"/>
              <a:buChar char="◦"/>
              <a:defRPr sz="1167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777209" indent="-152394" algn="l" defTabSz="761970" rtl="0" eaLnBrk="1" latinLnBrk="0" hangingPunct="1">
              <a:lnSpc>
                <a:spcPct val="90000"/>
              </a:lnSpc>
              <a:spcBef>
                <a:spcPts val="167"/>
              </a:spcBef>
              <a:spcAft>
                <a:spcPts val="333"/>
              </a:spcAft>
              <a:buClr>
                <a:schemeClr val="accent1"/>
              </a:buClr>
              <a:buFont typeface="Calibri" pitchFamily="34" charset="0"/>
              <a:buChar char="◦"/>
              <a:defRPr sz="1167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916630" indent="-190492" algn="l" defTabSz="761970" rtl="0" eaLnBrk="1" latinLnBrk="0" hangingPunct="1">
              <a:lnSpc>
                <a:spcPct val="90000"/>
              </a:lnSpc>
              <a:spcBef>
                <a:spcPts val="167"/>
              </a:spcBef>
              <a:spcAft>
                <a:spcPts val="333"/>
              </a:spcAft>
              <a:buClr>
                <a:schemeClr val="accent1"/>
              </a:buClr>
              <a:buFont typeface="Calibri" pitchFamily="34" charset="0"/>
              <a:buChar char="◦"/>
              <a:defRPr sz="11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083290" indent="-190492" algn="l" defTabSz="761970" rtl="0" eaLnBrk="1" latinLnBrk="0" hangingPunct="1">
              <a:lnSpc>
                <a:spcPct val="90000"/>
              </a:lnSpc>
              <a:spcBef>
                <a:spcPts val="167"/>
              </a:spcBef>
              <a:spcAft>
                <a:spcPts val="333"/>
              </a:spcAft>
              <a:buClr>
                <a:schemeClr val="accent1"/>
              </a:buClr>
              <a:buFont typeface="Calibri" pitchFamily="34" charset="0"/>
              <a:buChar char="◦"/>
              <a:defRPr sz="11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249950" indent="-190492" algn="l" defTabSz="761970" rtl="0" eaLnBrk="1" latinLnBrk="0" hangingPunct="1">
              <a:lnSpc>
                <a:spcPct val="90000"/>
              </a:lnSpc>
              <a:spcBef>
                <a:spcPts val="167"/>
              </a:spcBef>
              <a:spcAft>
                <a:spcPts val="333"/>
              </a:spcAft>
              <a:buClr>
                <a:schemeClr val="accent1"/>
              </a:buClr>
              <a:buFont typeface="Calibri" pitchFamily="34" charset="0"/>
              <a:buChar char="◦"/>
              <a:defRPr sz="11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416610" indent="-190492" algn="l" defTabSz="761970" rtl="0" eaLnBrk="1" latinLnBrk="0" hangingPunct="1">
              <a:lnSpc>
                <a:spcPct val="90000"/>
              </a:lnSpc>
              <a:spcBef>
                <a:spcPts val="167"/>
              </a:spcBef>
              <a:spcAft>
                <a:spcPts val="333"/>
              </a:spcAft>
              <a:buClr>
                <a:schemeClr val="accent1"/>
              </a:buClr>
              <a:buFont typeface="Calibri" pitchFamily="34" charset="0"/>
              <a:buChar char="◦"/>
              <a:defRPr sz="1167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Stateless entities,  à la RESTFUL web services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6594181" y="21453"/>
            <a:ext cx="1004546" cy="230143"/>
            <a:chOff x="6583945" y="3910"/>
            <a:chExt cx="1004546" cy="230143"/>
          </a:xfrm>
          <a:solidFill>
            <a:srgbClr val="00417B"/>
          </a:solidFill>
        </p:grpSpPr>
        <p:sp>
          <p:nvSpPr>
            <p:cNvPr id="14" name="Chevron 13"/>
            <p:cNvSpPr/>
            <p:nvPr/>
          </p:nvSpPr>
          <p:spPr>
            <a:xfrm>
              <a:off x="6583945" y="3910"/>
              <a:ext cx="1004546" cy="230143"/>
            </a:xfrm>
            <a:prstGeom prst="chevron">
              <a:avLst/>
            </a:prstGeom>
            <a:grpFill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Chevron 4"/>
            <p:cNvSpPr/>
            <p:nvPr/>
          </p:nvSpPr>
          <p:spPr>
            <a:xfrm>
              <a:off x="6699017" y="3910"/>
              <a:ext cx="774403" cy="230143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0005" tIns="13335" rIns="13335" bIns="13335" numCol="1" spcCol="1270" anchor="ctr" anchorCtr="0">
              <a:noAutofit/>
            </a:bodyPr>
            <a:lstStyle/>
            <a:p>
              <a:pPr lvl="0" algn="ctr" defTabSz="444500">
                <a:lnSpc>
                  <a:spcPct val="8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b="0" kern="1200" dirty="0" smtClean="0">
                  <a:solidFill>
                    <a:schemeClr val="bg1"/>
                  </a:solidFill>
                  <a:latin typeface="+mn-lt"/>
                </a:rPr>
                <a:t>Wrap Up</a:t>
              </a:r>
              <a:endParaRPr lang="en-US" sz="1000" b="0" kern="1200" dirty="0">
                <a:solidFill>
                  <a:schemeClr val="bg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6470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Concluding Remarks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03866" y="5369405"/>
            <a:ext cx="3014253" cy="304271"/>
          </a:xfrm>
        </p:spPr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85799" y="1538112"/>
            <a:ext cx="6286501" cy="3495134"/>
          </a:xfrm>
        </p:spPr>
        <p:txBody>
          <a:bodyPr>
            <a:normAutofit/>
          </a:bodyPr>
          <a:lstStyle/>
          <a:p>
            <a:r>
              <a:rPr lang="en-US" dirty="0"/>
              <a:t>State entanglement:  app-specific states stored in service processes</a:t>
            </a:r>
          </a:p>
          <a:p>
            <a:pPr lvl="1"/>
            <a:r>
              <a:rPr lang="en-US" dirty="0"/>
              <a:t>Root cause behind barriers to </a:t>
            </a:r>
            <a:r>
              <a:rPr lang="en-US" dirty="0" smtClean="0"/>
              <a:t>target </a:t>
            </a:r>
            <a:r>
              <a:rPr lang="en-US" dirty="0"/>
              <a:t>use cases</a:t>
            </a:r>
          </a:p>
          <a:p>
            <a:r>
              <a:rPr lang="en-US" cap="small" dirty="0" err="1"/>
              <a:t>Corsa</a:t>
            </a:r>
            <a:r>
              <a:rPr lang="en-US" dirty="0"/>
              <a:t>:  virtualizes OS Services on a per-app basis</a:t>
            </a:r>
          </a:p>
          <a:p>
            <a:r>
              <a:rPr lang="en-US" dirty="0" smtClean="0"/>
              <a:t>Virtualization </a:t>
            </a:r>
            <a:r>
              <a:rPr lang="en-US" dirty="0"/>
              <a:t>solution implemented </a:t>
            </a:r>
            <a:r>
              <a:rPr lang="en-US" dirty="0" smtClean="0"/>
              <a:t>via checkpoint/restore</a:t>
            </a:r>
            <a:endParaRPr lang="en-US" dirty="0"/>
          </a:p>
          <a:p>
            <a:r>
              <a:rPr lang="en-US" dirty="0"/>
              <a:t>Full </a:t>
            </a:r>
            <a:r>
              <a:rPr lang="en-US" dirty="0" smtClean="0"/>
              <a:t>implementation in progress, slated for early 2016</a:t>
            </a:r>
            <a:endParaRPr lang="en-US" dirty="0"/>
          </a:p>
          <a:p>
            <a:endParaRPr lang="en-US" dirty="0" smtClean="0"/>
          </a:p>
          <a:p>
            <a:pPr algn="ctr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Kevin Boos         </a:t>
            </a:r>
            <a:r>
              <a:rPr lang="en-US" dirty="0" smtClean="0">
                <a:hlinkClick r:id="rId3"/>
              </a:rPr>
              <a:t>kevinaboos@rice.edu</a:t>
            </a:r>
            <a:endParaRPr lang="en-US" dirty="0" smtClean="0"/>
          </a:p>
          <a:p>
            <a:pPr algn="ctr"/>
            <a:r>
              <a:rPr lang="en-US" dirty="0" smtClean="0"/>
              <a:t>www.owlnet.rice.edu</a:t>
            </a:r>
            <a:r>
              <a:rPr lang="en-US" dirty="0"/>
              <a:t>/~</a:t>
            </a:r>
            <a:r>
              <a:rPr lang="en-US" dirty="0" smtClean="0"/>
              <a:t>kevinaboos</a:t>
            </a:r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2064543" y="4007644"/>
            <a:ext cx="3589735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/>
        </p:nvGrpSpPr>
        <p:grpSpPr>
          <a:xfrm>
            <a:off x="6594181" y="21453"/>
            <a:ext cx="1004546" cy="230143"/>
            <a:chOff x="6583945" y="3910"/>
            <a:chExt cx="1004546" cy="230143"/>
          </a:xfrm>
          <a:solidFill>
            <a:srgbClr val="00417B"/>
          </a:solidFill>
        </p:grpSpPr>
        <p:sp>
          <p:nvSpPr>
            <p:cNvPr id="12" name="Chevron 11"/>
            <p:cNvSpPr/>
            <p:nvPr/>
          </p:nvSpPr>
          <p:spPr>
            <a:xfrm>
              <a:off x="6583945" y="3910"/>
              <a:ext cx="1004546" cy="230143"/>
            </a:xfrm>
            <a:prstGeom prst="chevron">
              <a:avLst/>
            </a:prstGeom>
            <a:grpFill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Chevron 4"/>
            <p:cNvSpPr/>
            <p:nvPr/>
          </p:nvSpPr>
          <p:spPr>
            <a:xfrm>
              <a:off x="6699017" y="3910"/>
              <a:ext cx="774403" cy="230143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0005" tIns="13335" rIns="13335" bIns="13335" numCol="1" spcCol="1270" anchor="ctr" anchorCtr="0">
              <a:noAutofit/>
            </a:bodyPr>
            <a:lstStyle/>
            <a:p>
              <a:pPr lvl="0" algn="ctr" defTabSz="444500">
                <a:lnSpc>
                  <a:spcPct val="8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b="0" kern="1200" dirty="0" smtClean="0">
                  <a:solidFill>
                    <a:schemeClr val="bg1"/>
                  </a:solidFill>
                  <a:latin typeface="+mn-lt"/>
                </a:rPr>
                <a:t>Wrap Up</a:t>
              </a:r>
              <a:endParaRPr lang="en-US" sz="1000" b="0" kern="1200" dirty="0">
                <a:solidFill>
                  <a:schemeClr val="bg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369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Mobile OS Service Model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03866" y="5369405"/>
            <a:ext cx="3014253" cy="304271"/>
          </a:xfrm>
        </p:spPr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22</a:t>
            </a:fld>
            <a:endParaRPr lang="en-US" dirty="0"/>
          </a:p>
        </p:txBody>
      </p:sp>
      <p:sp>
        <p:nvSpPr>
          <p:cNvPr id="10" name="Shape 77"/>
          <p:cNvSpPr/>
          <p:nvPr/>
        </p:nvSpPr>
        <p:spPr>
          <a:xfrm>
            <a:off x="797807" y="1947093"/>
            <a:ext cx="2714400" cy="1662088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t" anchorCtr="0">
            <a:noAutofit/>
          </a:bodyPr>
          <a:lstStyle/>
          <a:p>
            <a:pPr algn="ctr"/>
            <a:r>
              <a:rPr lang="en" sz="1500" b="1" dirty="0"/>
              <a:t>Client Process</a:t>
            </a:r>
            <a:endParaRPr sz="1500" b="1" dirty="0"/>
          </a:p>
        </p:txBody>
      </p:sp>
      <p:sp>
        <p:nvSpPr>
          <p:cNvPr id="11" name="Shape 78"/>
          <p:cNvSpPr/>
          <p:nvPr/>
        </p:nvSpPr>
        <p:spPr>
          <a:xfrm>
            <a:off x="1142553" y="2436141"/>
            <a:ext cx="1191412" cy="1005364"/>
          </a:xfrm>
          <a:prstGeom prst="rect">
            <a:avLst/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650" dirty="0"/>
              <a:t>Application</a:t>
            </a:r>
          </a:p>
        </p:txBody>
      </p:sp>
      <p:sp>
        <p:nvSpPr>
          <p:cNvPr id="45" name="Shape 98"/>
          <p:cNvSpPr/>
          <p:nvPr/>
        </p:nvSpPr>
        <p:spPr>
          <a:xfrm>
            <a:off x="4165085" y="3939490"/>
            <a:ext cx="2714400" cy="540449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650" b="1"/>
              <a:t>Linux Kernel</a:t>
            </a:r>
          </a:p>
        </p:txBody>
      </p:sp>
      <p:sp>
        <p:nvSpPr>
          <p:cNvPr id="63" name="Shape 84"/>
          <p:cNvSpPr txBox="1"/>
          <p:nvPr/>
        </p:nvSpPr>
        <p:spPr>
          <a:xfrm>
            <a:off x="5974085" y="3648897"/>
            <a:ext cx="513983" cy="21914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013" dirty="0"/>
              <a:t>syscall</a:t>
            </a:r>
          </a:p>
        </p:txBody>
      </p:sp>
      <p:sp>
        <p:nvSpPr>
          <p:cNvPr id="24" name="Shape 77"/>
          <p:cNvSpPr/>
          <p:nvPr/>
        </p:nvSpPr>
        <p:spPr>
          <a:xfrm>
            <a:off x="4165085" y="1947095"/>
            <a:ext cx="2714400" cy="1662088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t" anchorCtr="0">
            <a:noAutofit/>
          </a:bodyPr>
          <a:lstStyle/>
          <a:p>
            <a:pPr algn="ctr"/>
            <a:r>
              <a:rPr lang="en" sz="1500" b="1" dirty="0"/>
              <a:t>OS Service Process</a:t>
            </a:r>
            <a:endParaRPr sz="1500" b="1" dirty="0"/>
          </a:p>
        </p:txBody>
      </p:sp>
      <p:sp>
        <p:nvSpPr>
          <p:cNvPr id="27" name="Shape 86"/>
          <p:cNvSpPr/>
          <p:nvPr/>
        </p:nvSpPr>
        <p:spPr>
          <a:xfrm flipH="1">
            <a:off x="5462599" y="2436139"/>
            <a:ext cx="1097727" cy="96969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500" dirty="0"/>
              <a:t>System Service</a:t>
            </a:r>
          </a:p>
        </p:txBody>
      </p:sp>
      <p:grpSp>
        <p:nvGrpSpPr>
          <p:cNvPr id="74" name="Group 73"/>
          <p:cNvGrpSpPr/>
          <p:nvPr/>
        </p:nvGrpSpPr>
        <p:grpSpPr>
          <a:xfrm>
            <a:off x="4724140" y="3055741"/>
            <a:ext cx="305660" cy="266259"/>
            <a:chOff x="3539548" y="3310137"/>
            <a:chExt cx="407547" cy="355012"/>
          </a:xfrm>
        </p:grpSpPr>
        <p:sp>
          <p:nvSpPr>
            <p:cNvPr id="66" name="Rectangle 65"/>
            <p:cNvSpPr/>
            <p:nvPr/>
          </p:nvSpPr>
          <p:spPr>
            <a:xfrm>
              <a:off x="3539548" y="3310137"/>
              <a:ext cx="189904" cy="18990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69" name="Isosceles Triangle 68"/>
            <p:cNvSpPr/>
            <p:nvPr/>
          </p:nvSpPr>
          <p:spPr>
            <a:xfrm>
              <a:off x="3707061" y="3458224"/>
              <a:ext cx="240034" cy="206925"/>
            </a:xfrm>
            <a:prstGeom prst="triangl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</p:grpSp>
      <p:cxnSp>
        <p:nvCxnSpPr>
          <p:cNvPr id="52" name="Straight Arrow Connector 51"/>
          <p:cNvCxnSpPr>
            <a:stCxn id="27" idx="2"/>
          </p:cNvCxnSpPr>
          <p:nvPr/>
        </p:nvCxnSpPr>
        <p:spPr>
          <a:xfrm>
            <a:off x="6011462" y="3405838"/>
            <a:ext cx="0" cy="53365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3183767" y="3013773"/>
            <a:ext cx="132721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3183769" y="3198169"/>
            <a:ext cx="132710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Shape 86"/>
          <p:cNvSpPr/>
          <p:nvPr/>
        </p:nvSpPr>
        <p:spPr>
          <a:xfrm flipH="1">
            <a:off x="4510875" y="2436139"/>
            <a:ext cx="632565" cy="96969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lIns="68569" tIns="68569" rIns="68569" bIns="68569" anchor="t" anchorCtr="0">
            <a:noAutofit/>
          </a:bodyPr>
          <a:lstStyle/>
          <a:p>
            <a:pPr algn="ctr"/>
            <a:r>
              <a:rPr lang="en" sz="1500" dirty="0"/>
              <a:t>Stub</a:t>
            </a:r>
          </a:p>
        </p:txBody>
      </p:sp>
      <p:sp>
        <p:nvSpPr>
          <p:cNvPr id="40" name="Shape 78"/>
          <p:cNvSpPr/>
          <p:nvPr/>
        </p:nvSpPr>
        <p:spPr>
          <a:xfrm>
            <a:off x="2657321" y="2436141"/>
            <a:ext cx="526448" cy="1005364"/>
          </a:xfrm>
          <a:prstGeom prst="rect">
            <a:avLst/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68569" rIns="68569" bIns="68569" anchor="t" anchorCtr="0">
            <a:noAutofit/>
          </a:bodyPr>
          <a:lstStyle/>
          <a:p>
            <a:pPr algn="ctr"/>
            <a:r>
              <a:rPr lang="en" dirty="0"/>
              <a:t>Mgr Proxy</a:t>
            </a:r>
          </a:p>
        </p:txBody>
      </p:sp>
      <p:cxnSp>
        <p:nvCxnSpPr>
          <p:cNvPr id="46" name="Straight Arrow Connector 45"/>
          <p:cNvCxnSpPr/>
          <p:nvPr/>
        </p:nvCxnSpPr>
        <p:spPr>
          <a:xfrm>
            <a:off x="2333962" y="3009380"/>
            <a:ext cx="32335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5135194" y="3013773"/>
            <a:ext cx="32335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>
            <a:off x="5143442" y="3198883"/>
            <a:ext cx="3151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2322252" y="3198169"/>
            <a:ext cx="31511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Shape 84"/>
          <p:cNvSpPr txBox="1"/>
          <p:nvPr/>
        </p:nvSpPr>
        <p:spPr>
          <a:xfrm>
            <a:off x="3572060" y="2803395"/>
            <a:ext cx="513983" cy="21914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013" dirty="0"/>
              <a:t>IPC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1858390" y="3052655"/>
            <a:ext cx="3838658" cy="342098"/>
            <a:chOff x="2477851" y="3117707"/>
            <a:chExt cx="5118211" cy="456130"/>
          </a:xfrm>
        </p:grpSpPr>
        <p:sp>
          <p:nvSpPr>
            <p:cNvPr id="58" name="Isosceles Triangle 57"/>
            <p:cNvSpPr/>
            <p:nvPr/>
          </p:nvSpPr>
          <p:spPr>
            <a:xfrm>
              <a:off x="2777100" y="3347970"/>
              <a:ext cx="240034" cy="206925"/>
            </a:xfrm>
            <a:prstGeom prst="triangl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59" name="Oval 58"/>
            <p:cNvSpPr/>
            <p:nvPr/>
          </p:nvSpPr>
          <p:spPr>
            <a:xfrm>
              <a:off x="2477851" y="3350422"/>
              <a:ext cx="223415" cy="22341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60" name="Oval 59"/>
            <p:cNvSpPr/>
            <p:nvPr/>
          </p:nvSpPr>
          <p:spPr>
            <a:xfrm>
              <a:off x="3923239" y="3339548"/>
              <a:ext cx="223415" cy="22341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2650416" y="3117707"/>
              <a:ext cx="189904" cy="18990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6568092" y="3313405"/>
              <a:ext cx="189904" cy="18990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71" name="Isosceles Triangle 70"/>
            <p:cNvSpPr/>
            <p:nvPr/>
          </p:nvSpPr>
          <p:spPr>
            <a:xfrm>
              <a:off x="7356028" y="3286324"/>
              <a:ext cx="240034" cy="206925"/>
            </a:xfrm>
            <a:prstGeom prst="triangl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1799123" y="2963964"/>
            <a:ext cx="4017589" cy="562346"/>
            <a:chOff x="2398828" y="2999449"/>
            <a:chExt cx="5356785" cy="749795"/>
          </a:xfrm>
        </p:grpSpPr>
        <p:sp>
          <p:nvSpPr>
            <p:cNvPr id="72" name="Oval 71"/>
            <p:cNvSpPr/>
            <p:nvPr/>
          </p:nvSpPr>
          <p:spPr>
            <a:xfrm>
              <a:off x="2398828" y="2999449"/>
              <a:ext cx="749795" cy="74979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001">
              <a:schemeClr val="l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75" name="Oval 74"/>
            <p:cNvSpPr/>
            <p:nvPr/>
          </p:nvSpPr>
          <p:spPr>
            <a:xfrm>
              <a:off x="3760027" y="3171928"/>
              <a:ext cx="563332" cy="563332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001">
              <a:schemeClr val="l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76" name="Oval 75"/>
            <p:cNvSpPr/>
            <p:nvPr/>
          </p:nvSpPr>
          <p:spPr>
            <a:xfrm>
              <a:off x="6385772" y="3150408"/>
              <a:ext cx="563332" cy="563332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001">
              <a:schemeClr val="l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77" name="Oval 76"/>
            <p:cNvSpPr/>
            <p:nvPr/>
          </p:nvSpPr>
          <p:spPr>
            <a:xfrm>
              <a:off x="7192281" y="3133686"/>
              <a:ext cx="563332" cy="563332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001">
              <a:schemeClr val="l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</p:grpSp>
      <p:sp>
        <p:nvSpPr>
          <p:cNvPr id="78" name="TextBox 77"/>
          <p:cNvSpPr txBox="1"/>
          <p:nvPr/>
        </p:nvSpPr>
        <p:spPr>
          <a:xfrm>
            <a:off x="1309694" y="4058224"/>
            <a:ext cx="178788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latin typeface="+mj-lt"/>
              </a:rPr>
              <a:t>State Entanglement!</a:t>
            </a:r>
          </a:p>
        </p:txBody>
      </p:sp>
    </p:spTree>
    <p:extLst>
      <p:ext uri="{BB962C8B-B14F-4D97-AF65-F5344CB8AC3E}">
        <p14:creationId xmlns:p14="http://schemas.microsoft.com/office/powerpoint/2010/main" val="208475295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Shared Library Model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03866" y="5369405"/>
            <a:ext cx="3014253" cy="304271"/>
          </a:xfrm>
        </p:spPr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</a:t>
            </a:fld>
            <a:endParaRPr lang="en-US" dirty="0"/>
          </a:p>
        </p:txBody>
      </p:sp>
      <p:sp>
        <p:nvSpPr>
          <p:cNvPr id="10" name="Shape 77"/>
          <p:cNvSpPr/>
          <p:nvPr/>
        </p:nvSpPr>
        <p:spPr>
          <a:xfrm>
            <a:off x="797807" y="1951258"/>
            <a:ext cx="2714400" cy="1662088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t" anchorCtr="0">
            <a:noAutofit/>
          </a:bodyPr>
          <a:lstStyle/>
          <a:p>
            <a:pPr algn="ctr"/>
            <a:r>
              <a:rPr lang="en" sz="1500" b="1" dirty="0"/>
              <a:t>Client Process</a:t>
            </a:r>
            <a:endParaRPr sz="1500" b="1" dirty="0"/>
          </a:p>
        </p:txBody>
      </p:sp>
      <p:sp>
        <p:nvSpPr>
          <p:cNvPr id="11" name="Shape 78"/>
          <p:cNvSpPr/>
          <p:nvPr/>
        </p:nvSpPr>
        <p:spPr>
          <a:xfrm>
            <a:off x="1124271" y="2408707"/>
            <a:ext cx="2061471" cy="486950"/>
          </a:xfrm>
          <a:prstGeom prst="rect">
            <a:avLst/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650" dirty="0"/>
              <a:t>Application</a:t>
            </a:r>
          </a:p>
        </p:txBody>
      </p:sp>
      <p:sp>
        <p:nvSpPr>
          <p:cNvPr id="44" name="Shape 86"/>
          <p:cNvSpPr/>
          <p:nvPr/>
        </p:nvSpPr>
        <p:spPr>
          <a:xfrm flipH="1">
            <a:off x="1124271" y="3123806"/>
            <a:ext cx="2061471" cy="34586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500" dirty="0"/>
              <a:t>Shared Library</a:t>
            </a:r>
          </a:p>
        </p:txBody>
      </p:sp>
      <p:sp>
        <p:nvSpPr>
          <p:cNvPr id="45" name="Shape 98"/>
          <p:cNvSpPr/>
          <p:nvPr/>
        </p:nvSpPr>
        <p:spPr>
          <a:xfrm>
            <a:off x="797807" y="3975150"/>
            <a:ext cx="2714400" cy="540449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650" b="1" dirty="0"/>
              <a:t>Linux Kernel</a:t>
            </a:r>
          </a:p>
        </p:txBody>
      </p:sp>
      <p:cxnSp>
        <p:nvCxnSpPr>
          <p:cNvPr id="49" name="Straight Arrow Connector 48"/>
          <p:cNvCxnSpPr>
            <a:stCxn id="11" idx="2"/>
            <a:endCxn id="44" idx="0"/>
          </p:cNvCxnSpPr>
          <p:nvPr/>
        </p:nvCxnSpPr>
        <p:spPr>
          <a:xfrm>
            <a:off x="2155007" y="2895657"/>
            <a:ext cx="0" cy="22814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44" idx="2"/>
            <a:endCxn id="45" idx="0"/>
          </p:cNvCxnSpPr>
          <p:nvPr/>
        </p:nvCxnSpPr>
        <p:spPr>
          <a:xfrm>
            <a:off x="2155006" y="3469666"/>
            <a:ext cx="1" cy="50548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Shape 84"/>
          <p:cNvSpPr txBox="1"/>
          <p:nvPr/>
        </p:nvSpPr>
        <p:spPr>
          <a:xfrm>
            <a:off x="2103415" y="3668045"/>
            <a:ext cx="513983" cy="21914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013" dirty="0"/>
              <a:t>syscall</a:t>
            </a:r>
          </a:p>
        </p:txBody>
      </p:sp>
      <p:grpSp>
        <p:nvGrpSpPr>
          <p:cNvPr id="73" name="Group 72"/>
          <p:cNvGrpSpPr/>
          <p:nvPr/>
        </p:nvGrpSpPr>
        <p:grpSpPr>
          <a:xfrm>
            <a:off x="2751924" y="2466909"/>
            <a:ext cx="387916" cy="391568"/>
            <a:chOff x="3411085" y="2380062"/>
            <a:chExt cx="517221" cy="522091"/>
          </a:xfrm>
        </p:grpSpPr>
        <p:sp>
          <p:nvSpPr>
            <p:cNvPr id="64" name="Isosceles Triangle 63"/>
            <p:cNvSpPr/>
            <p:nvPr/>
          </p:nvSpPr>
          <p:spPr>
            <a:xfrm>
              <a:off x="3688272" y="2654999"/>
              <a:ext cx="240034" cy="206925"/>
            </a:xfrm>
            <a:prstGeom prst="triangl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65" name="Oval 64"/>
            <p:cNvSpPr/>
            <p:nvPr/>
          </p:nvSpPr>
          <p:spPr>
            <a:xfrm>
              <a:off x="3411085" y="2678738"/>
              <a:ext cx="223415" cy="22341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67" name="Oval 66"/>
            <p:cNvSpPr/>
            <p:nvPr/>
          </p:nvSpPr>
          <p:spPr>
            <a:xfrm>
              <a:off x="3444396" y="2381199"/>
              <a:ext cx="223415" cy="22341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3732126" y="2380062"/>
              <a:ext cx="189904" cy="18990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2848271" y="3164463"/>
            <a:ext cx="305660" cy="266259"/>
            <a:chOff x="3539548" y="3310137"/>
            <a:chExt cx="407547" cy="355012"/>
          </a:xfrm>
        </p:grpSpPr>
        <p:sp>
          <p:nvSpPr>
            <p:cNvPr id="66" name="Rectangle 65"/>
            <p:cNvSpPr/>
            <p:nvPr/>
          </p:nvSpPr>
          <p:spPr>
            <a:xfrm>
              <a:off x="3539548" y="3310137"/>
              <a:ext cx="189904" cy="18990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69" name="Isosceles Triangle 68"/>
            <p:cNvSpPr/>
            <p:nvPr/>
          </p:nvSpPr>
          <p:spPr>
            <a:xfrm>
              <a:off x="3707061" y="3458224"/>
              <a:ext cx="240034" cy="206925"/>
            </a:xfrm>
            <a:prstGeom prst="triangl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2657972" y="2370228"/>
            <a:ext cx="3425377" cy="1184171"/>
            <a:chOff x="3278384" y="2243723"/>
            <a:chExt cx="4567168" cy="1578894"/>
          </a:xfrm>
        </p:grpSpPr>
        <p:sp>
          <p:nvSpPr>
            <p:cNvPr id="79" name="Oval 78"/>
            <p:cNvSpPr/>
            <p:nvPr/>
          </p:nvSpPr>
          <p:spPr>
            <a:xfrm>
              <a:off x="3278384" y="2243723"/>
              <a:ext cx="800351" cy="800351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001">
              <a:schemeClr val="l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80" name="Oval 79"/>
            <p:cNvSpPr/>
            <p:nvPr/>
          </p:nvSpPr>
          <p:spPr>
            <a:xfrm>
              <a:off x="3423102" y="3161170"/>
              <a:ext cx="661447" cy="661447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001">
              <a:schemeClr val="l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cxnSp>
          <p:nvCxnSpPr>
            <p:cNvPr id="82" name="Straight Connector 81"/>
            <p:cNvCxnSpPr>
              <a:stCxn id="79" idx="6"/>
            </p:cNvCxnSpPr>
            <p:nvPr/>
          </p:nvCxnSpPr>
          <p:spPr>
            <a:xfrm>
              <a:off x="4078735" y="2643899"/>
              <a:ext cx="1599689" cy="24684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>
              <a:stCxn id="80" idx="6"/>
            </p:cNvCxnSpPr>
            <p:nvPr/>
          </p:nvCxnSpPr>
          <p:spPr>
            <a:xfrm flipV="1">
              <a:off x="4084549" y="3078352"/>
              <a:ext cx="1593875" cy="41354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TextBox 85"/>
            <p:cNvSpPr txBox="1"/>
            <p:nvPr/>
          </p:nvSpPr>
          <p:spPr>
            <a:xfrm>
              <a:off x="5678425" y="2568752"/>
              <a:ext cx="2167127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latin typeface="+mj-lt"/>
                </a:rPr>
                <a:t>All states in </a:t>
              </a:r>
              <a:r>
                <a:rPr lang="en-US" sz="1800" dirty="0" smtClean="0">
                  <a:latin typeface="+mj-lt"/>
                </a:rPr>
                <a:t/>
              </a:r>
              <a:br>
                <a:rPr lang="en-US" sz="1800" dirty="0" smtClean="0">
                  <a:latin typeface="+mj-lt"/>
                </a:rPr>
              </a:br>
              <a:r>
                <a:rPr lang="en-US" sz="1800" dirty="0" smtClean="0">
                  <a:latin typeface="+mj-lt"/>
                </a:rPr>
                <a:t>one </a:t>
              </a:r>
              <a:r>
                <a:rPr lang="en-US" sz="1800" dirty="0">
                  <a:latin typeface="+mj-lt"/>
                </a:rPr>
                <a:t>process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9308" y="18229"/>
            <a:ext cx="1093781" cy="237965"/>
            <a:chOff x="2645" y="0"/>
            <a:chExt cx="1093781" cy="237965"/>
          </a:xfrm>
          <a:solidFill>
            <a:srgbClr val="00417B"/>
          </a:solidFill>
        </p:grpSpPr>
        <p:sp>
          <p:nvSpPr>
            <p:cNvPr id="30" name="Chevron 29"/>
            <p:cNvSpPr/>
            <p:nvPr/>
          </p:nvSpPr>
          <p:spPr>
            <a:xfrm>
              <a:off x="2645" y="0"/>
              <a:ext cx="1093781" cy="237965"/>
            </a:xfrm>
            <a:prstGeom prst="chevron">
              <a:avLst/>
            </a:prstGeom>
            <a:grpFill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Chevron 4"/>
            <p:cNvSpPr/>
            <p:nvPr/>
          </p:nvSpPr>
          <p:spPr>
            <a:xfrm>
              <a:off x="147127" y="46920"/>
              <a:ext cx="804818" cy="14412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0005" tIns="13335" rIns="13335" bIns="13335" numCol="1" spcCol="1270" anchor="ctr" anchorCtr="0">
              <a:noAutofit/>
            </a:bodyPr>
            <a:lstStyle/>
            <a:p>
              <a:pPr lvl="0" algn="ctr" defTabSz="444500">
                <a:lnSpc>
                  <a:spcPct val="8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b="0" kern="1200" dirty="0" smtClean="0">
                  <a:solidFill>
                    <a:schemeClr val="bg1"/>
                  </a:solidFill>
                  <a:latin typeface="+mn-lt"/>
                </a:rPr>
                <a:t>Background</a:t>
              </a:r>
              <a:endParaRPr lang="en-US" sz="1000" b="0" kern="1200" dirty="0">
                <a:solidFill>
                  <a:schemeClr val="bg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1422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Mobile OS Service Model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03866" y="5369405"/>
            <a:ext cx="3014253" cy="304271"/>
          </a:xfrm>
        </p:spPr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</a:t>
            </a:fld>
            <a:endParaRPr lang="en-US" dirty="0"/>
          </a:p>
        </p:txBody>
      </p:sp>
      <p:sp>
        <p:nvSpPr>
          <p:cNvPr id="10" name="Shape 77"/>
          <p:cNvSpPr/>
          <p:nvPr/>
        </p:nvSpPr>
        <p:spPr>
          <a:xfrm>
            <a:off x="797807" y="1947093"/>
            <a:ext cx="2714400" cy="1662088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t" anchorCtr="0">
            <a:noAutofit/>
          </a:bodyPr>
          <a:lstStyle/>
          <a:p>
            <a:pPr algn="ctr"/>
            <a:r>
              <a:rPr lang="en" sz="1500" b="1" dirty="0"/>
              <a:t>Client Process</a:t>
            </a:r>
            <a:endParaRPr sz="1500" b="1" dirty="0"/>
          </a:p>
        </p:txBody>
      </p:sp>
      <p:sp>
        <p:nvSpPr>
          <p:cNvPr id="11" name="Shape 78"/>
          <p:cNvSpPr/>
          <p:nvPr/>
        </p:nvSpPr>
        <p:spPr>
          <a:xfrm>
            <a:off x="1232434" y="2436141"/>
            <a:ext cx="1845144" cy="1005364"/>
          </a:xfrm>
          <a:prstGeom prst="rect">
            <a:avLst/>
          </a:prstGeom>
          <a:solidFill>
            <a:srgbClr val="C9DAF8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650" dirty="0"/>
              <a:t>Application</a:t>
            </a:r>
          </a:p>
        </p:txBody>
      </p:sp>
      <p:sp>
        <p:nvSpPr>
          <p:cNvPr id="45" name="Shape 98"/>
          <p:cNvSpPr/>
          <p:nvPr/>
        </p:nvSpPr>
        <p:spPr>
          <a:xfrm>
            <a:off x="4165085" y="3939490"/>
            <a:ext cx="2714400" cy="540449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650" b="1"/>
              <a:t>Linux Kernel</a:t>
            </a:r>
          </a:p>
        </p:txBody>
      </p:sp>
      <p:sp>
        <p:nvSpPr>
          <p:cNvPr id="63" name="Shape 84"/>
          <p:cNvSpPr txBox="1"/>
          <p:nvPr/>
        </p:nvSpPr>
        <p:spPr>
          <a:xfrm>
            <a:off x="5470990" y="3557238"/>
            <a:ext cx="513983" cy="21914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013" dirty="0"/>
              <a:t>syscall</a:t>
            </a:r>
          </a:p>
        </p:txBody>
      </p:sp>
      <p:grpSp>
        <p:nvGrpSpPr>
          <p:cNvPr id="73" name="Group 72"/>
          <p:cNvGrpSpPr/>
          <p:nvPr/>
        </p:nvGrpSpPr>
        <p:grpSpPr>
          <a:xfrm>
            <a:off x="2637363" y="3014272"/>
            <a:ext cx="387916" cy="391568"/>
            <a:chOff x="3411085" y="2380062"/>
            <a:chExt cx="517221" cy="522091"/>
          </a:xfrm>
        </p:grpSpPr>
        <p:sp>
          <p:nvSpPr>
            <p:cNvPr id="64" name="Isosceles Triangle 63"/>
            <p:cNvSpPr/>
            <p:nvPr/>
          </p:nvSpPr>
          <p:spPr>
            <a:xfrm>
              <a:off x="3688272" y="2654999"/>
              <a:ext cx="240034" cy="206925"/>
            </a:xfrm>
            <a:prstGeom prst="triangl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65" name="Oval 64"/>
            <p:cNvSpPr/>
            <p:nvPr/>
          </p:nvSpPr>
          <p:spPr>
            <a:xfrm>
              <a:off x="3411085" y="2678738"/>
              <a:ext cx="223415" cy="22341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67" name="Oval 66"/>
            <p:cNvSpPr/>
            <p:nvPr/>
          </p:nvSpPr>
          <p:spPr>
            <a:xfrm>
              <a:off x="3444396" y="2381199"/>
              <a:ext cx="223415" cy="22341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3732126" y="2380062"/>
              <a:ext cx="189904" cy="18990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</p:grpSp>
      <p:sp>
        <p:nvSpPr>
          <p:cNvPr id="24" name="Shape 77"/>
          <p:cNvSpPr/>
          <p:nvPr/>
        </p:nvSpPr>
        <p:spPr>
          <a:xfrm>
            <a:off x="4165085" y="1947095"/>
            <a:ext cx="2714400" cy="1662088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t" anchorCtr="0">
            <a:noAutofit/>
          </a:bodyPr>
          <a:lstStyle/>
          <a:p>
            <a:pPr algn="ctr"/>
            <a:r>
              <a:rPr lang="en" sz="1500" b="1" dirty="0"/>
              <a:t>OS Service Process</a:t>
            </a:r>
            <a:endParaRPr sz="1500" b="1" dirty="0"/>
          </a:p>
        </p:txBody>
      </p:sp>
      <p:sp>
        <p:nvSpPr>
          <p:cNvPr id="27" name="Shape 86"/>
          <p:cNvSpPr/>
          <p:nvPr/>
        </p:nvSpPr>
        <p:spPr>
          <a:xfrm flipH="1">
            <a:off x="4650281" y="2436139"/>
            <a:ext cx="1744008" cy="96969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500" dirty="0"/>
              <a:t>System Service</a:t>
            </a:r>
          </a:p>
        </p:txBody>
      </p:sp>
      <p:grpSp>
        <p:nvGrpSpPr>
          <p:cNvPr id="74" name="Group 73"/>
          <p:cNvGrpSpPr/>
          <p:nvPr/>
        </p:nvGrpSpPr>
        <p:grpSpPr>
          <a:xfrm>
            <a:off x="4724140" y="3055741"/>
            <a:ext cx="305660" cy="266259"/>
            <a:chOff x="3539548" y="3310137"/>
            <a:chExt cx="407547" cy="355012"/>
          </a:xfrm>
        </p:grpSpPr>
        <p:sp>
          <p:nvSpPr>
            <p:cNvPr id="66" name="Rectangle 65"/>
            <p:cNvSpPr/>
            <p:nvPr/>
          </p:nvSpPr>
          <p:spPr>
            <a:xfrm>
              <a:off x="3539548" y="3310137"/>
              <a:ext cx="189904" cy="18990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69" name="Isosceles Triangle 68"/>
            <p:cNvSpPr/>
            <p:nvPr/>
          </p:nvSpPr>
          <p:spPr>
            <a:xfrm>
              <a:off x="3707061" y="3458224"/>
              <a:ext cx="240034" cy="206925"/>
            </a:xfrm>
            <a:prstGeom prst="triangl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</p:grpSp>
      <p:cxnSp>
        <p:nvCxnSpPr>
          <p:cNvPr id="52" name="Straight Arrow Connector 51"/>
          <p:cNvCxnSpPr>
            <a:stCxn id="27" idx="2"/>
            <a:endCxn id="45" idx="0"/>
          </p:cNvCxnSpPr>
          <p:nvPr/>
        </p:nvCxnSpPr>
        <p:spPr>
          <a:xfrm>
            <a:off x="5522285" y="3405838"/>
            <a:ext cx="0" cy="53365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3077580" y="2833001"/>
            <a:ext cx="15727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3077687" y="3014270"/>
            <a:ext cx="156599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/>
          <p:cNvGrpSpPr/>
          <p:nvPr/>
        </p:nvGrpSpPr>
        <p:grpSpPr>
          <a:xfrm>
            <a:off x="1231379" y="2920341"/>
            <a:ext cx="3897502" cy="1813465"/>
            <a:chOff x="1641837" y="2941287"/>
            <a:chExt cx="5196669" cy="2417952"/>
          </a:xfrm>
        </p:grpSpPr>
        <p:sp>
          <p:nvSpPr>
            <p:cNvPr id="47" name="Oval 46"/>
            <p:cNvSpPr/>
            <p:nvPr/>
          </p:nvSpPr>
          <p:spPr>
            <a:xfrm>
              <a:off x="3393679" y="2941287"/>
              <a:ext cx="800351" cy="800351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001">
              <a:schemeClr val="l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48" name="Oval 47"/>
            <p:cNvSpPr/>
            <p:nvPr/>
          </p:nvSpPr>
          <p:spPr>
            <a:xfrm>
              <a:off x="6177059" y="3003516"/>
              <a:ext cx="661447" cy="661447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001">
              <a:schemeClr val="l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cxnSp>
          <p:nvCxnSpPr>
            <p:cNvPr id="50" name="Straight Connector 49"/>
            <p:cNvCxnSpPr>
              <a:stCxn id="47" idx="4"/>
            </p:cNvCxnSpPr>
            <p:nvPr/>
          </p:nvCxnSpPr>
          <p:spPr>
            <a:xfrm flipH="1">
              <a:off x="3703872" y="3741638"/>
              <a:ext cx="89983" cy="79693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>
              <a:endCxn id="48" idx="3"/>
            </p:cNvCxnSpPr>
            <p:nvPr/>
          </p:nvCxnSpPr>
          <p:spPr>
            <a:xfrm flipV="1">
              <a:off x="3793669" y="3568096"/>
              <a:ext cx="2480257" cy="99363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1641837" y="4497465"/>
              <a:ext cx="289088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latin typeface="+mj-lt"/>
                </a:rPr>
                <a:t>States spread across multiple processes</a:t>
              </a:r>
            </a:p>
          </p:txBody>
        </p:sp>
      </p:grpSp>
      <p:sp>
        <p:nvSpPr>
          <p:cNvPr id="60" name="Shape 84"/>
          <p:cNvSpPr txBox="1"/>
          <p:nvPr/>
        </p:nvSpPr>
        <p:spPr>
          <a:xfrm>
            <a:off x="3572060" y="2625087"/>
            <a:ext cx="513983" cy="21914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ctr" anchorCtr="0">
            <a:noAutofit/>
          </a:bodyPr>
          <a:lstStyle/>
          <a:p>
            <a:pPr algn="ctr"/>
            <a:r>
              <a:rPr lang="en" sz="1013" dirty="0"/>
              <a:t>IPC</a:t>
            </a:r>
          </a:p>
        </p:txBody>
      </p:sp>
      <p:sp>
        <p:nvSpPr>
          <p:cNvPr id="9" name="Rectangle 8"/>
          <p:cNvSpPr/>
          <p:nvPr/>
        </p:nvSpPr>
        <p:spPr>
          <a:xfrm rot="20002995">
            <a:off x="155849" y="3710570"/>
            <a:ext cx="2422779" cy="392415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21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State Entanglement!</a:t>
            </a:r>
          </a:p>
        </p:txBody>
      </p:sp>
      <p:sp>
        <p:nvSpPr>
          <p:cNvPr id="3" name="Round Diagonal Corner Rectangle 2"/>
          <p:cNvSpPr/>
          <p:nvPr/>
        </p:nvSpPr>
        <p:spPr>
          <a:xfrm>
            <a:off x="628171" y="1855456"/>
            <a:ext cx="6437299" cy="1861457"/>
          </a:xfrm>
          <a:prstGeom prst="round2DiagRect">
            <a:avLst/>
          </a:prstGeom>
          <a:solidFill>
            <a:schemeClr val="accent4">
              <a:lumMod val="40000"/>
              <a:lumOff val="6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300" b="1" dirty="0">
                <a:solidFill>
                  <a:schemeClr val="tx1"/>
                </a:solidFill>
                <a:latin typeface="Calibri" panose="020F0502020204030204" pitchFamily="34" charset="0"/>
              </a:rPr>
              <a:t>m</a:t>
            </a:r>
            <a:r>
              <a:rPr lang="en-US" sz="3300" b="1" dirty="0" smtClean="0">
                <a:solidFill>
                  <a:schemeClr val="tx1"/>
                </a:solidFill>
                <a:latin typeface="Calibri" panose="020F0502020204030204" pitchFamily="34" charset="0"/>
              </a:rPr>
              <a:t>icrokernel … </a:t>
            </a:r>
            <a:r>
              <a:rPr lang="en-US" sz="3300" b="1" dirty="0" err="1" smtClean="0">
                <a:solidFill>
                  <a:schemeClr val="tx1"/>
                </a:solidFill>
                <a:latin typeface="Calibri" panose="020F0502020204030204" pitchFamily="34" charset="0"/>
              </a:rPr>
              <a:t>ish</a:t>
            </a:r>
            <a:endParaRPr lang="en-US" sz="3300" b="1" dirty="0">
              <a:solidFill>
                <a:schemeClr val="tx1"/>
              </a:solidFill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9308" y="18229"/>
            <a:ext cx="1093781" cy="237965"/>
            <a:chOff x="2645" y="0"/>
            <a:chExt cx="1093781" cy="237965"/>
          </a:xfrm>
          <a:solidFill>
            <a:srgbClr val="00417B"/>
          </a:solidFill>
        </p:grpSpPr>
        <p:sp>
          <p:nvSpPr>
            <p:cNvPr id="35" name="Chevron 34"/>
            <p:cNvSpPr/>
            <p:nvPr/>
          </p:nvSpPr>
          <p:spPr>
            <a:xfrm>
              <a:off x="2645" y="0"/>
              <a:ext cx="1093781" cy="237965"/>
            </a:xfrm>
            <a:prstGeom prst="chevron">
              <a:avLst/>
            </a:prstGeom>
            <a:grpFill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6" name="Chevron 4"/>
            <p:cNvSpPr/>
            <p:nvPr/>
          </p:nvSpPr>
          <p:spPr>
            <a:xfrm>
              <a:off x="147127" y="46920"/>
              <a:ext cx="804818" cy="14412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0005" tIns="13335" rIns="13335" bIns="13335" numCol="1" spcCol="1270" anchor="ctr" anchorCtr="0">
              <a:noAutofit/>
            </a:bodyPr>
            <a:lstStyle/>
            <a:p>
              <a:pPr lvl="0" algn="ctr" defTabSz="444500">
                <a:lnSpc>
                  <a:spcPct val="8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b="0" kern="1200" dirty="0" smtClean="0">
                  <a:solidFill>
                    <a:schemeClr val="bg1"/>
                  </a:solidFill>
                  <a:latin typeface="+mn-lt"/>
                </a:rPr>
                <a:t>Background</a:t>
              </a:r>
              <a:endParaRPr lang="en-US" sz="1000" b="0" kern="1200" dirty="0">
                <a:solidFill>
                  <a:schemeClr val="bg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6901555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we care?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799" y="1538112"/>
            <a:ext cx="3068905" cy="3352800"/>
          </a:xfrm>
        </p:spPr>
        <p:txBody>
          <a:bodyPr/>
          <a:lstStyle/>
          <a:p>
            <a:r>
              <a:rPr lang="en-US" b="1" dirty="0" smtClean="0"/>
              <a:t>What is our larger goal?</a:t>
            </a:r>
          </a:p>
          <a:p>
            <a:pPr lvl="1"/>
            <a:r>
              <a:rPr lang="en-US" dirty="0" smtClean="0"/>
              <a:t>Users are only interested in states from their applications</a:t>
            </a:r>
            <a:endParaRPr lang="en-US" dirty="0"/>
          </a:p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What can’t we do because of state entanglement?</a:t>
            </a:r>
          </a:p>
          <a:p>
            <a:pPr marL="323850" lvl="2" indent="-153988"/>
            <a:r>
              <a:rPr lang="en-US" sz="1600" dirty="0" smtClean="0"/>
              <a:t>Fault isolation</a:t>
            </a:r>
            <a:endParaRPr lang="en-US" sz="1600" dirty="0"/>
          </a:p>
          <a:p>
            <a:pPr marL="323850" lvl="2" indent="-153988"/>
            <a:r>
              <a:rPr lang="en-US" sz="1600" dirty="0" smtClean="0"/>
              <a:t>Fault tolerance</a:t>
            </a:r>
            <a:endParaRPr lang="en-US" sz="1600" dirty="0"/>
          </a:p>
          <a:p>
            <a:pPr marL="323850" lvl="2" indent="-153988"/>
            <a:r>
              <a:rPr lang="en-US" sz="1600" dirty="0"/>
              <a:t>Application migration</a:t>
            </a:r>
          </a:p>
          <a:p>
            <a:pPr marL="323850" lvl="2" indent="-153988"/>
            <a:r>
              <a:rPr lang="en-US" sz="1600" dirty="0"/>
              <a:t>Live update</a:t>
            </a:r>
          </a:p>
          <a:p>
            <a:pPr marL="323850" lvl="2" indent="-153988"/>
            <a:r>
              <a:rPr lang="en-US" sz="1600" dirty="0"/>
              <a:t>Application speculation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03866" y="5369405"/>
            <a:ext cx="3014253" cy="304271"/>
          </a:xfrm>
        </p:spPr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028" name="Picture 4" descr="http://fc00.deviantart.net/fs70/f/2013/179/2/c/ios_7_icons__updated__by_iynque-d69mme1.png"/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EBEBEB"/>
              </a:clrFrom>
              <a:clrTo>
                <a:srgbClr val="EBEBE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8" t="5174" r="27718"/>
          <a:stretch/>
        </p:blipFill>
        <p:spPr bwMode="auto">
          <a:xfrm>
            <a:off x="3908454" y="1844251"/>
            <a:ext cx="3045831" cy="2226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/>
          <p:cNvGrpSpPr/>
          <p:nvPr/>
        </p:nvGrpSpPr>
        <p:grpSpPr>
          <a:xfrm>
            <a:off x="978233" y="14462"/>
            <a:ext cx="1018705" cy="242829"/>
            <a:chOff x="968178" y="-2432"/>
            <a:chExt cx="1018705" cy="242829"/>
          </a:xfrm>
          <a:solidFill>
            <a:srgbClr val="00417B"/>
          </a:solidFill>
        </p:grpSpPr>
        <p:sp>
          <p:nvSpPr>
            <p:cNvPr id="11" name="Chevron 10"/>
            <p:cNvSpPr/>
            <p:nvPr/>
          </p:nvSpPr>
          <p:spPr>
            <a:xfrm>
              <a:off x="968178" y="-2432"/>
              <a:ext cx="1018705" cy="242829"/>
            </a:xfrm>
            <a:prstGeom prst="chevron">
              <a:avLst/>
            </a:prstGeom>
            <a:grpFill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Chevron 4"/>
            <p:cNvSpPr/>
            <p:nvPr/>
          </p:nvSpPr>
          <p:spPr>
            <a:xfrm>
              <a:off x="1089593" y="41619"/>
              <a:ext cx="775876" cy="154728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0005" tIns="13335" rIns="13335" bIns="13335" numCol="1" spcCol="1270" anchor="ctr" anchorCtr="0">
              <a:noAutofit/>
            </a:bodyPr>
            <a:lstStyle/>
            <a:p>
              <a:pPr lvl="0" algn="ctr" defTabSz="444500">
                <a:lnSpc>
                  <a:spcPct val="8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b="0" kern="1200" dirty="0" smtClean="0">
                  <a:solidFill>
                    <a:schemeClr val="bg1"/>
                  </a:solidFill>
                  <a:latin typeface="+mn-lt"/>
                </a:rPr>
                <a:t>Motivation</a:t>
              </a:r>
              <a:endParaRPr lang="en-US" sz="1000" b="0" kern="1200" dirty="0">
                <a:solidFill>
                  <a:schemeClr val="bg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538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Problems – Fault Isolation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03866" y="5369405"/>
            <a:ext cx="3014253" cy="304271"/>
          </a:xfrm>
        </p:spPr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Shape 77"/>
          <p:cNvSpPr/>
          <p:nvPr/>
        </p:nvSpPr>
        <p:spPr>
          <a:xfrm>
            <a:off x="2776213" y="2075939"/>
            <a:ext cx="1750586" cy="2051119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t" anchorCtr="0">
            <a:noAutofit/>
          </a:bodyPr>
          <a:lstStyle/>
          <a:p>
            <a:pPr algn="ctr"/>
            <a:r>
              <a:rPr lang="en-US" sz="1500" b="1" dirty="0"/>
              <a:t>OS Service</a:t>
            </a:r>
            <a:endParaRPr sz="1500" b="1" dirty="0"/>
          </a:p>
        </p:txBody>
      </p:sp>
      <p:sp>
        <p:nvSpPr>
          <p:cNvPr id="10" name="Shape 77"/>
          <p:cNvSpPr/>
          <p:nvPr/>
        </p:nvSpPr>
        <p:spPr>
          <a:xfrm>
            <a:off x="774969" y="2498684"/>
            <a:ext cx="1291632" cy="495757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ctr" anchorCtr="0">
            <a:noAutofit/>
          </a:bodyPr>
          <a:lstStyle/>
          <a:p>
            <a:pPr algn="ctr"/>
            <a:r>
              <a:rPr lang="en-US" sz="1500" b="1" dirty="0"/>
              <a:t>App A</a:t>
            </a:r>
            <a:endParaRPr sz="1500" b="1" dirty="0"/>
          </a:p>
        </p:txBody>
      </p:sp>
      <p:sp>
        <p:nvSpPr>
          <p:cNvPr id="11" name="Shape 77"/>
          <p:cNvSpPr/>
          <p:nvPr/>
        </p:nvSpPr>
        <p:spPr>
          <a:xfrm>
            <a:off x="774968" y="3193683"/>
            <a:ext cx="1291632" cy="495757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ctr" anchorCtr="0">
            <a:noAutofit/>
          </a:bodyPr>
          <a:lstStyle/>
          <a:p>
            <a:pPr algn="ctr"/>
            <a:r>
              <a:rPr lang="en-US" sz="1500" b="1" dirty="0"/>
              <a:t>App B</a:t>
            </a:r>
            <a:endParaRPr sz="1500" b="1" dirty="0"/>
          </a:p>
        </p:txBody>
      </p:sp>
      <p:cxnSp>
        <p:nvCxnSpPr>
          <p:cNvPr id="14" name="Straight Arrow Connector 13"/>
          <p:cNvCxnSpPr>
            <a:stCxn id="48" idx="3"/>
          </p:cNvCxnSpPr>
          <p:nvPr/>
        </p:nvCxnSpPr>
        <p:spPr>
          <a:xfrm>
            <a:off x="2066600" y="2746563"/>
            <a:ext cx="70961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50" idx="3"/>
          </p:cNvCxnSpPr>
          <p:nvPr/>
        </p:nvCxnSpPr>
        <p:spPr>
          <a:xfrm>
            <a:off x="2065674" y="3441562"/>
            <a:ext cx="71053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Shape 77"/>
          <p:cNvSpPr/>
          <p:nvPr/>
        </p:nvSpPr>
        <p:spPr>
          <a:xfrm>
            <a:off x="774968" y="2498684"/>
            <a:ext cx="1291632" cy="495757"/>
          </a:xfrm>
          <a:prstGeom prst="roundRect">
            <a:avLst>
              <a:gd name="adj" fmla="val 16667"/>
            </a:avLst>
          </a:prstGeom>
          <a:solidFill>
            <a:srgbClr val="FF7979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ctr" anchorCtr="0">
            <a:noAutofit/>
          </a:bodyPr>
          <a:lstStyle/>
          <a:p>
            <a:pPr algn="ctr"/>
            <a:r>
              <a:rPr lang="en-US" sz="1500" b="1" dirty="0"/>
              <a:t>App A</a:t>
            </a:r>
            <a:endParaRPr sz="1500" b="1" dirty="0"/>
          </a:p>
        </p:txBody>
      </p:sp>
      <p:sp>
        <p:nvSpPr>
          <p:cNvPr id="49" name="Shape 77"/>
          <p:cNvSpPr/>
          <p:nvPr/>
        </p:nvSpPr>
        <p:spPr>
          <a:xfrm>
            <a:off x="2778066" y="2075939"/>
            <a:ext cx="1750586" cy="2051119"/>
          </a:xfrm>
          <a:prstGeom prst="roundRect">
            <a:avLst>
              <a:gd name="adj" fmla="val 16667"/>
            </a:avLst>
          </a:prstGeom>
          <a:solidFill>
            <a:srgbClr val="FF7979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t" anchorCtr="0">
            <a:noAutofit/>
          </a:bodyPr>
          <a:lstStyle/>
          <a:p>
            <a:pPr algn="ctr"/>
            <a:r>
              <a:rPr lang="en-US" sz="1500" b="1" dirty="0"/>
              <a:t>OS Service</a:t>
            </a:r>
            <a:endParaRPr sz="1500" b="1" dirty="0"/>
          </a:p>
        </p:txBody>
      </p:sp>
      <p:sp>
        <p:nvSpPr>
          <p:cNvPr id="50" name="Shape 77"/>
          <p:cNvSpPr/>
          <p:nvPr/>
        </p:nvSpPr>
        <p:spPr>
          <a:xfrm>
            <a:off x="774042" y="3193683"/>
            <a:ext cx="1291632" cy="495757"/>
          </a:xfrm>
          <a:prstGeom prst="roundRect">
            <a:avLst>
              <a:gd name="adj" fmla="val 16667"/>
            </a:avLst>
          </a:prstGeom>
          <a:solidFill>
            <a:srgbClr val="FF7979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ctr" anchorCtr="0">
            <a:noAutofit/>
          </a:bodyPr>
          <a:lstStyle/>
          <a:p>
            <a:pPr algn="ctr"/>
            <a:r>
              <a:rPr lang="en-US" sz="1500" b="1" dirty="0"/>
              <a:t>App B</a:t>
            </a:r>
            <a:endParaRPr sz="1500" b="1" dirty="0"/>
          </a:p>
        </p:txBody>
      </p:sp>
      <p:sp>
        <p:nvSpPr>
          <p:cNvPr id="52" name="Rectangle 51"/>
          <p:cNvSpPr/>
          <p:nvPr/>
        </p:nvSpPr>
        <p:spPr>
          <a:xfrm rot="1980000">
            <a:off x="2380938" y="3240596"/>
            <a:ext cx="75438" cy="401931"/>
          </a:xfrm>
          <a:prstGeom prst="rect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55" name="TextBox 54"/>
          <p:cNvSpPr txBox="1"/>
          <p:nvPr/>
        </p:nvSpPr>
        <p:spPr>
          <a:xfrm>
            <a:off x="4804122" y="2859122"/>
            <a:ext cx="21633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+mj-lt"/>
              </a:rPr>
              <a:t>App A affects App B through the OS Service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682" y="2274992"/>
            <a:ext cx="322351" cy="32235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682" y="3561807"/>
            <a:ext cx="340659" cy="34065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566" y="3506383"/>
            <a:ext cx="383569" cy="383569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>
            <a:off x="1865614" y="17187"/>
            <a:ext cx="1034466" cy="237299"/>
            <a:chOff x="1858634" y="332"/>
            <a:chExt cx="1034466" cy="237299"/>
          </a:xfrm>
          <a:solidFill>
            <a:srgbClr val="00417B"/>
          </a:solidFill>
        </p:grpSpPr>
        <p:sp>
          <p:nvSpPr>
            <p:cNvPr id="22" name="Chevron 21"/>
            <p:cNvSpPr/>
            <p:nvPr/>
          </p:nvSpPr>
          <p:spPr>
            <a:xfrm>
              <a:off x="1858634" y="332"/>
              <a:ext cx="1034466" cy="237299"/>
            </a:xfrm>
            <a:prstGeom prst="chevron">
              <a:avLst/>
            </a:prstGeom>
            <a:grpFill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Chevron 4"/>
            <p:cNvSpPr/>
            <p:nvPr/>
          </p:nvSpPr>
          <p:spPr>
            <a:xfrm>
              <a:off x="1977284" y="332"/>
              <a:ext cx="797167" cy="237299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0005" tIns="13335" rIns="13335" bIns="13335" numCol="1" spcCol="1270" anchor="ctr" anchorCtr="0">
              <a:noAutofit/>
            </a:bodyPr>
            <a:lstStyle/>
            <a:p>
              <a:pPr lvl="0" algn="ctr" defTabSz="444500">
                <a:lnSpc>
                  <a:spcPct val="8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b="0" kern="1200" dirty="0" smtClean="0">
                  <a:solidFill>
                    <a:schemeClr val="bg1"/>
                  </a:solidFill>
                  <a:latin typeface="+mn-lt"/>
                </a:rPr>
                <a:t>Problems</a:t>
              </a:r>
              <a:endParaRPr lang="en-US" sz="1000" b="0" kern="1200" dirty="0">
                <a:solidFill>
                  <a:schemeClr val="bg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4561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  <p:bldP spid="50" grpId="0" animBg="1"/>
      <p:bldP spid="52" grpId="0" animBg="1"/>
      <p:bldP spid="52" grpId="1" animBg="1"/>
      <p:bldP spid="5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Problems – Fault Tolerance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03866" y="5369405"/>
            <a:ext cx="3014253" cy="304271"/>
          </a:xfrm>
        </p:spPr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40" name="Group 39"/>
          <p:cNvGrpSpPr/>
          <p:nvPr/>
        </p:nvGrpSpPr>
        <p:grpSpPr>
          <a:xfrm>
            <a:off x="1865614" y="17187"/>
            <a:ext cx="1034466" cy="237299"/>
            <a:chOff x="1858634" y="332"/>
            <a:chExt cx="1034466" cy="237299"/>
          </a:xfrm>
          <a:solidFill>
            <a:srgbClr val="00417B"/>
          </a:solidFill>
        </p:grpSpPr>
        <p:sp>
          <p:nvSpPr>
            <p:cNvPr id="41" name="Chevron 40"/>
            <p:cNvSpPr/>
            <p:nvPr/>
          </p:nvSpPr>
          <p:spPr>
            <a:xfrm>
              <a:off x="1858634" y="332"/>
              <a:ext cx="1034466" cy="237299"/>
            </a:xfrm>
            <a:prstGeom prst="chevron">
              <a:avLst/>
            </a:prstGeom>
            <a:grpFill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2" name="Chevron 4"/>
            <p:cNvSpPr/>
            <p:nvPr/>
          </p:nvSpPr>
          <p:spPr>
            <a:xfrm>
              <a:off x="1977284" y="332"/>
              <a:ext cx="797167" cy="237299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0005" tIns="13335" rIns="13335" bIns="13335" numCol="1" spcCol="1270" anchor="ctr" anchorCtr="0">
              <a:noAutofit/>
            </a:bodyPr>
            <a:lstStyle/>
            <a:p>
              <a:pPr lvl="0" algn="ctr" defTabSz="444500">
                <a:lnSpc>
                  <a:spcPct val="8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b="0" kern="1200" dirty="0" smtClean="0">
                  <a:solidFill>
                    <a:schemeClr val="bg1"/>
                  </a:solidFill>
                  <a:latin typeface="+mn-lt"/>
                </a:rPr>
                <a:t>Problems</a:t>
              </a:r>
              <a:endParaRPr lang="en-US" sz="1000" b="0" kern="1200" dirty="0">
                <a:solidFill>
                  <a:schemeClr val="bg1"/>
                </a:solidFill>
                <a:latin typeface="+mn-lt"/>
              </a:endParaRPr>
            </a:p>
          </p:txBody>
        </p:sp>
      </p:grpSp>
      <p:sp>
        <p:nvSpPr>
          <p:cNvPr id="43" name="Shape 77"/>
          <p:cNvSpPr/>
          <p:nvPr/>
        </p:nvSpPr>
        <p:spPr>
          <a:xfrm>
            <a:off x="2775287" y="2080088"/>
            <a:ext cx="1750586" cy="2051119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t" anchorCtr="0">
            <a:noAutofit/>
          </a:bodyPr>
          <a:lstStyle/>
          <a:p>
            <a:pPr algn="ctr"/>
            <a:r>
              <a:rPr lang="en-US" sz="1500" b="1" dirty="0"/>
              <a:t>OS Service</a:t>
            </a:r>
            <a:endParaRPr sz="1500" b="1" dirty="0"/>
          </a:p>
        </p:txBody>
      </p:sp>
      <p:sp>
        <p:nvSpPr>
          <p:cNvPr id="44" name="Shape 77"/>
          <p:cNvSpPr/>
          <p:nvPr/>
        </p:nvSpPr>
        <p:spPr>
          <a:xfrm>
            <a:off x="774042" y="2502833"/>
            <a:ext cx="1291632" cy="495757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ctr" anchorCtr="0">
            <a:noAutofit/>
          </a:bodyPr>
          <a:lstStyle/>
          <a:p>
            <a:r>
              <a:rPr lang="en-US" sz="1500" b="1" dirty="0"/>
              <a:t> App A</a:t>
            </a:r>
            <a:endParaRPr sz="1500" b="1" dirty="0"/>
          </a:p>
        </p:txBody>
      </p:sp>
      <p:sp>
        <p:nvSpPr>
          <p:cNvPr id="45" name="Shape 77"/>
          <p:cNvSpPr/>
          <p:nvPr/>
        </p:nvSpPr>
        <p:spPr>
          <a:xfrm>
            <a:off x="774042" y="3197831"/>
            <a:ext cx="1291632" cy="495757"/>
          </a:xfrm>
          <a:prstGeom prst="roundRect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ctr" anchorCtr="0">
            <a:noAutofit/>
          </a:bodyPr>
          <a:lstStyle/>
          <a:p>
            <a:r>
              <a:rPr lang="en-US" sz="1500" b="1" dirty="0"/>
              <a:t> App B</a:t>
            </a:r>
            <a:endParaRPr sz="1500" b="1" dirty="0"/>
          </a:p>
        </p:txBody>
      </p:sp>
      <p:cxnSp>
        <p:nvCxnSpPr>
          <p:cNvPr id="46" name="Straight Arrow Connector 45"/>
          <p:cNvCxnSpPr>
            <a:stCxn id="44" idx="3"/>
          </p:cNvCxnSpPr>
          <p:nvPr/>
        </p:nvCxnSpPr>
        <p:spPr>
          <a:xfrm>
            <a:off x="2065674" y="2750712"/>
            <a:ext cx="70961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45" idx="3"/>
          </p:cNvCxnSpPr>
          <p:nvPr/>
        </p:nvCxnSpPr>
        <p:spPr>
          <a:xfrm>
            <a:off x="2065674" y="3445710"/>
            <a:ext cx="70961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oup 53"/>
          <p:cNvGrpSpPr/>
          <p:nvPr/>
        </p:nvGrpSpPr>
        <p:grpSpPr>
          <a:xfrm>
            <a:off x="1602585" y="2593662"/>
            <a:ext cx="336226" cy="292885"/>
            <a:chOff x="3539548" y="3310137"/>
            <a:chExt cx="407547" cy="355012"/>
          </a:xfrm>
        </p:grpSpPr>
        <p:sp>
          <p:nvSpPr>
            <p:cNvPr id="56" name="Rectangle 55"/>
            <p:cNvSpPr/>
            <p:nvPr/>
          </p:nvSpPr>
          <p:spPr>
            <a:xfrm>
              <a:off x="3539548" y="3310137"/>
              <a:ext cx="189904" cy="18990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57" name="Isosceles Triangle 56"/>
            <p:cNvSpPr/>
            <p:nvPr/>
          </p:nvSpPr>
          <p:spPr>
            <a:xfrm>
              <a:off x="3707061" y="3458224"/>
              <a:ext cx="240034" cy="206925"/>
            </a:xfrm>
            <a:prstGeom prst="triangl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</p:grpSp>
      <p:sp>
        <p:nvSpPr>
          <p:cNvPr id="60" name="Shape 77"/>
          <p:cNvSpPr/>
          <p:nvPr/>
        </p:nvSpPr>
        <p:spPr>
          <a:xfrm>
            <a:off x="2775287" y="2076177"/>
            <a:ext cx="1750586" cy="2051119"/>
          </a:xfrm>
          <a:prstGeom prst="roundRect">
            <a:avLst>
              <a:gd name="adj" fmla="val 16667"/>
            </a:avLst>
          </a:prstGeom>
          <a:solidFill>
            <a:srgbClr val="FF7979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t" anchorCtr="0">
            <a:noAutofit/>
          </a:bodyPr>
          <a:lstStyle/>
          <a:p>
            <a:pPr algn="ctr"/>
            <a:r>
              <a:rPr lang="en-US" sz="1500" b="1" dirty="0"/>
              <a:t>OS Service</a:t>
            </a:r>
            <a:endParaRPr sz="1500" b="1" dirty="0"/>
          </a:p>
        </p:txBody>
      </p:sp>
      <p:grpSp>
        <p:nvGrpSpPr>
          <p:cNvPr id="63" name="Group 62"/>
          <p:cNvGrpSpPr/>
          <p:nvPr/>
        </p:nvGrpSpPr>
        <p:grpSpPr>
          <a:xfrm>
            <a:off x="3527854" y="2631121"/>
            <a:ext cx="336226" cy="292885"/>
            <a:chOff x="3539548" y="3310137"/>
            <a:chExt cx="407547" cy="355012"/>
          </a:xfrm>
        </p:grpSpPr>
        <p:sp>
          <p:nvSpPr>
            <p:cNvPr id="66" name="Rectangle 65"/>
            <p:cNvSpPr/>
            <p:nvPr/>
          </p:nvSpPr>
          <p:spPr>
            <a:xfrm>
              <a:off x="3539548" y="3310137"/>
              <a:ext cx="189904" cy="18990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67" name="Isosceles Triangle 66"/>
            <p:cNvSpPr/>
            <p:nvPr/>
          </p:nvSpPr>
          <p:spPr>
            <a:xfrm>
              <a:off x="3707061" y="3458224"/>
              <a:ext cx="240034" cy="206925"/>
            </a:xfrm>
            <a:prstGeom prst="triangl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3558935" y="3284303"/>
            <a:ext cx="324966" cy="402236"/>
            <a:chOff x="5585727" y="3548920"/>
            <a:chExt cx="393898" cy="487558"/>
          </a:xfrm>
        </p:grpSpPr>
        <p:sp>
          <p:nvSpPr>
            <p:cNvPr id="69" name="Oval 68"/>
            <p:cNvSpPr/>
            <p:nvPr/>
          </p:nvSpPr>
          <p:spPr>
            <a:xfrm>
              <a:off x="5585727" y="3813063"/>
              <a:ext cx="223415" cy="22341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70" name="Diamond 69"/>
            <p:cNvSpPr/>
            <p:nvPr/>
          </p:nvSpPr>
          <p:spPr>
            <a:xfrm>
              <a:off x="5726864" y="3548920"/>
              <a:ext cx="252761" cy="252761"/>
            </a:xfrm>
            <a:prstGeom prst="diamond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</p:grpSp>
      <p:sp>
        <p:nvSpPr>
          <p:cNvPr id="71" name="Shape 77"/>
          <p:cNvSpPr/>
          <p:nvPr/>
        </p:nvSpPr>
        <p:spPr>
          <a:xfrm>
            <a:off x="2889587" y="2190477"/>
            <a:ext cx="1750586" cy="2051119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t" anchorCtr="0">
            <a:noAutofit/>
          </a:bodyPr>
          <a:lstStyle/>
          <a:p>
            <a:pPr algn="ctr"/>
            <a:r>
              <a:rPr lang="en-US" sz="1500" b="1" dirty="0"/>
              <a:t>OS Service </a:t>
            </a:r>
            <a:r>
              <a:rPr lang="en-US" sz="1500" b="1" baseline="-25000" dirty="0"/>
              <a:t>t-1</a:t>
            </a:r>
            <a:endParaRPr sz="1500" b="1" dirty="0"/>
          </a:p>
        </p:txBody>
      </p:sp>
      <p:sp>
        <p:nvSpPr>
          <p:cNvPr id="72" name="Shape 77"/>
          <p:cNvSpPr/>
          <p:nvPr/>
        </p:nvSpPr>
        <p:spPr>
          <a:xfrm>
            <a:off x="3003887" y="2304777"/>
            <a:ext cx="1750586" cy="2051119"/>
          </a:xfrm>
          <a:prstGeom prst="roundRect">
            <a:avLst>
              <a:gd name="adj" fmla="val 16667"/>
            </a:avLst>
          </a:prstGeom>
          <a:solidFill>
            <a:schemeClr val="bg1">
              <a:lumMod val="75000"/>
            </a:schemeClr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t" anchorCtr="0">
            <a:noAutofit/>
          </a:bodyPr>
          <a:lstStyle/>
          <a:p>
            <a:pPr algn="ctr"/>
            <a:r>
              <a:rPr lang="en-US" sz="1500" b="1" dirty="0"/>
              <a:t>OS Service </a:t>
            </a:r>
            <a:r>
              <a:rPr lang="en-US" sz="1500" b="1" baseline="-25000" dirty="0"/>
              <a:t>t-2</a:t>
            </a:r>
            <a:endParaRPr sz="1500" b="1" dirty="0"/>
          </a:p>
        </p:txBody>
      </p:sp>
      <p:sp>
        <p:nvSpPr>
          <p:cNvPr id="73" name="Shape 77"/>
          <p:cNvSpPr/>
          <p:nvPr/>
        </p:nvSpPr>
        <p:spPr>
          <a:xfrm>
            <a:off x="3118187" y="2419077"/>
            <a:ext cx="1750586" cy="2051119"/>
          </a:xfrm>
          <a:prstGeom prst="roundRect">
            <a:avLst>
              <a:gd name="adj" fmla="val 16667"/>
            </a:avLst>
          </a:prstGeom>
          <a:solidFill>
            <a:schemeClr val="bg1">
              <a:lumMod val="85000"/>
            </a:schemeClr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t" anchorCtr="0">
            <a:noAutofit/>
          </a:bodyPr>
          <a:lstStyle/>
          <a:p>
            <a:pPr algn="ctr"/>
            <a:r>
              <a:rPr lang="en-US" sz="1500" b="1" dirty="0"/>
              <a:t>OS Service </a:t>
            </a:r>
            <a:r>
              <a:rPr lang="en-US" sz="1500" b="1" baseline="-25000" dirty="0"/>
              <a:t>t-3</a:t>
            </a:r>
            <a:endParaRPr sz="1500" b="1" dirty="0"/>
          </a:p>
        </p:txBody>
      </p:sp>
      <p:grpSp>
        <p:nvGrpSpPr>
          <p:cNvPr id="74" name="Group 73"/>
          <p:cNvGrpSpPr/>
          <p:nvPr/>
        </p:nvGrpSpPr>
        <p:grpSpPr>
          <a:xfrm>
            <a:off x="3848829" y="3024144"/>
            <a:ext cx="336226" cy="1051075"/>
            <a:chOff x="5152146" y="3143393"/>
            <a:chExt cx="407547" cy="1274030"/>
          </a:xfrm>
        </p:grpSpPr>
        <p:grpSp>
          <p:nvGrpSpPr>
            <p:cNvPr id="75" name="Group 74"/>
            <p:cNvGrpSpPr/>
            <p:nvPr/>
          </p:nvGrpSpPr>
          <p:grpSpPr>
            <a:xfrm>
              <a:off x="5152146" y="3143393"/>
              <a:ext cx="407547" cy="355012"/>
              <a:chOff x="3539548" y="3310137"/>
              <a:chExt cx="407547" cy="355012"/>
            </a:xfrm>
          </p:grpSpPr>
          <p:sp>
            <p:nvSpPr>
              <p:cNvPr id="77" name="Rectangle 76"/>
              <p:cNvSpPr/>
              <p:nvPr/>
            </p:nvSpPr>
            <p:spPr>
              <a:xfrm>
                <a:off x="3539548" y="3310137"/>
                <a:ext cx="189904" cy="189904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 dirty="0"/>
              </a:p>
            </p:txBody>
          </p:sp>
          <p:sp>
            <p:nvSpPr>
              <p:cNvPr id="78" name="Isosceles Triangle 77"/>
              <p:cNvSpPr/>
              <p:nvPr/>
            </p:nvSpPr>
            <p:spPr>
              <a:xfrm>
                <a:off x="3707061" y="3458224"/>
                <a:ext cx="240034" cy="206925"/>
              </a:xfrm>
              <a:prstGeom prst="triangl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 dirty="0"/>
              </a:p>
            </p:txBody>
          </p:sp>
        </p:grpSp>
        <p:sp>
          <p:nvSpPr>
            <p:cNvPr id="76" name="Oval 75"/>
            <p:cNvSpPr/>
            <p:nvPr/>
          </p:nvSpPr>
          <p:spPr>
            <a:xfrm>
              <a:off x="5172237" y="4194008"/>
              <a:ext cx="223415" cy="22341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1638284" y="3225110"/>
            <a:ext cx="324966" cy="402236"/>
            <a:chOff x="3024860" y="3469996"/>
            <a:chExt cx="393898" cy="487558"/>
          </a:xfrm>
        </p:grpSpPr>
        <p:sp>
          <p:nvSpPr>
            <p:cNvPr id="80" name="Oval 79"/>
            <p:cNvSpPr/>
            <p:nvPr/>
          </p:nvSpPr>
          <p:spPr>
            <a:xfrm>
              <a:off x="3024860" y="3734139"/>
              <a:ext cx="223415" cy="22341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81" name="Diamond 80"/>
            <p:cNvSpPr/>
            <p:nvPr/>
          </p:nvSpPr>
          <p:spPr>
            <a:xfrm>
              <a:off x="3165997" y="3469996"/>
              <a:ext cx="252761" cy="252761"/>
            </a:xfrm>
            <a:prstGeom prst="diamond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1681616" y="3143003"/>
            <a:ext cx="2719443" cy="828851"/>
            <a:chOff x="2254687" y="3277290"/>
            <a:chExt cx="3296295" cy="1004668"/>
          </a:xfrm>
        </p:grpSpPr>
        <p:sp>
          <p:nvSpPr>
            <p:cNvPr id="83" name="Oval 82"/>
            <p:cNvSpPr/>
            <p:nvPr/>
          </p:nvSpPr>
          <p:spPr>
            <a:xfrm>
              <a:off x="5099205" y="3830181"/>
              <a:ext cx="451777" cy="451777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001">
              <a:schemeClr val="l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84" name="Oval 83"/>
            <p:cNvSpPr/>
            <p:nvPr/>
          </p:nvSpPr>
          <p:spPr>
            <a:xfrm>
              <a:off x="2254687" y="3277290"/>
              <a:ext cx="451777" cy="451777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001">
              <a:schemeClr val="l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cxnSp>
          <p:nvCxnSpPr>
            <p:cNvPr id="85" name="Straight Connector 84"/>
            <p:cNvCxnSpPr>
              <a:stCxn id="84" idx="6"/>
              <a:endCxn id="83" idx="2"/>
            </p:cNvCxnSpPr>
            <p:nvPr/>
          </p:nvCxnSpPr>
          <p:spPr>
            <a:xfrm>
              <a:off x="2706464" y="3503179"/>
              <a:ext cx="2392741" cy="552891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Rectangle 85"/>
          <p:cNvSpPr/>
          <p:nvPr/>
        </p:nvSpPr>
        <p:spPr>
          <a:xfrm>
            <a:off x="4336677" y="3231375"/>
            <a:ext cx="416845" cy="761747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405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?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4841140" y="3159903"/>
            <a:ext cx="26176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+mj-lt"/>
              </a:rPr>
              <a:t>A fault recovery for App A unexpectedly breaks App B </a:t>
            </a:r>
          </a:p>
        </p:txBody>
      </p:sp>
    </p:spTree>
    <p:extLst>
      <p:ext uri="{BB962C8B-B14F-4D97-AF65-F5344CB8AC3E}">
        <p14:creationId xmlns:p14="http://schemas.microsoft.com/office/powerpoint/2010/main" val="91613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71" grpId="0" animBg="1"/>
      <p:bldP spid="72" grpId="0" animBg="1"/>
      <p:bldP spid="73" grpId="0" animBg="1"/>
      <p:bldP spid="86" grpId="0"/>
      <p:bldP spid="8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2" descr="http://www.e-book-news.de/wp-content/uploads/2012/11/weltbild-tablet-pc4-android-startet.g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18"/>
          <a:stretch/>
        </p:blipFill>
        <p:spPr bwMode="auto">
          <a:xfrm>
            <a:off x="2683045" y="2209313"/>
            <a:ext cx="1583318" cy="1967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25"/>
          <p:cNvSpPr/>
          <p:nvPr/>
        </p:nvSpPr>
        <p:spPr>
          <a:xfrm>
            <a:off x="2874955" y="2432048"/>
            <a:ext cx="1208482" cy="154468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pic>
        <p:nvPicPr>
          <p:cNvPr id="1026" name="Picture 2" descr="http://www.e-book-news.de/wp-content/uploads/2012/11/weltbild-tablet-pc4-android-startet.g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18"/>
          <a:stretch/>
        </p:blipFill>
        <p:spPr bwMode="auto">
          <a:xfrm>
            <a:off x="637509" y="2209313"/>
            <a:ext cx="1583318" cy="1967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830712" y="2426989"/>
            <a:ext cx="1208482" cy="154468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Problems – App Migration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03866" y="5369405"/>
            <a:ext cx="3014253" cy="304271"/>
          </a:xfrm>
        </p:spPr>
        <p:txBody>
          <a:bodyPr/>
          <a:lstStyle/>
          <a:p>
            <a:r>
              <a:rPr lang="en-US" smtClean="0"/>
              <a:t>APSys 2015                Tokyo, Japan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4567491" y="2903269"/>
            <a:ext cx="26176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+mj-lt"/>
              </a:rPr>
              <a:t>Post-migration, App A cannot </a:t>
            </a:r>
            <a:r>
              <a:rPr lang="en-US" sz="1600" dirty="0" smtClean="0">
                <a:latin typeface="+mj-lt"/>
              </a:rPr>
              <a:t>continue using OS Service</a:t>
            </a:r>
            <a:endParaRPr lang="en-US" sz="1600" dirty="0">
              <a:latin typeface="+mj-lt"/>
            </a:endParaRPr>
          </a:p>
        </p:txBody>
      </p:sp>
      <p:sp>
        <p:nvSpPr>
          <p:cNvPr id="40" name="Shape 77"/>
          <p:cNvSpPr/>
          <p:nvPr/>
        </p:nvSpPr>
        <p:spPr>
          <a:xfrm>
            <a:off x="1030945" y="2500162"/>
            <a:ext cx="802001" cy="409716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ctr" anchorCtr="0">
            <a:noAutofit/>
          </a:bodyPr>
          <a:lstStyle/>
          <a:p>
            <a:pPr algn="ctr"/>
            <a:r>
              <a:rPr lang="en-US" sz="1500" b="1" dirty="0"/>
              <a:t> App</a:t>
            </a:r>
            <a:endParaRPr sz="1500" b="1" dirty="0"/>
          </a:p>
        </p:txBody>
      </p:sp>
      <p:sp>
        <p:nvSpPr>
          <p:cNvPr id="41" name="Shape 77"/>
          <p:cNvSpPr/>
          <p:nvPr/>
        </p:nvSpPr>
        <p:spPr>
          <a:xfrm>
            <a:off x="883700" y="3253791"/>
            <a:ext cx="1086977" cy="607418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t" anchorCtr="0">
            <a:noAutofit/>
          </a:bodyPr>
          <a:lstStyle/>
          <a:p>
            <a:pPr algn="ctr"/>
            <a:r>
              <a:rPr lang="en-US" sz="1500" b="1" dirty="0"/>
              <a:t>OS Service</a:t>
            </a:r>
            <a:endParaRPr sz="1500" b="1" dirty="0"/>
          </a:p>
        </p:txBody>
      </p:sp>
      <p:grpSp>
        <p:nvGrpSpPr>
          <p:cNvPr id="10" name="Group 9"/>
          <p:cNvGrpSpPr/>
          <p:nvPr/>
        </p:nvGrpSpPr>
        <p:grpSpPr>
          <a:xfrm>
            <a:off x="1277432" y="3531900"/>
            <a:ext cx="544790" cy="263250"/>
            <a:chOff x="1703240" y="3508545"/>
            <a:chExt cx="726387" cy="351000"/>
          </a:xfrm>
        </p:grpSpPr>
        <p:sp>
          <p:nvSpPr>
            <p:cNvPr id="45" name="Rectangle 44"/>
            <p:cNvSpPr/>
            <p:nvPr/>
          </p:nvSpPr>
          <p:spPr>
            <a:xfrm>
              <a:off x="1703240" y="3669376"/>
              <a:ext cx="189904" cy="18990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46" name="Isosceles Triangle 45"/>
            <p:cNvSpPr/>
            <p:nvPr/>
          </p:nvSpPr>
          <p:spPr>
            <a:xfrm>
              <a:off x="2189593" y="3652620"/>
              <a:ext cx="240034" cy="206925"/>
            </a:xfrm>
            <a:prstGeom prst="triangl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44" name="Oval 43"/>
            <p:cNvSpPr/>
            <p:nvPr/>
          </p:nvSpPr>
          <p:spPr>
            <a:xfrm>
              <a:off x="1954353" y="3508545"/>
              <a:ext cx="223415" cy="22341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</p:grpSp>
      <p:cxnSp>
        <p:nvCxnSpPr>
          <p:cNvPr id="47" name="Straight Arrow Connector 46"/>
          <p:cNvCxnSpPr>
            <a:stCxn id="40" idx="2"/>
            <a:endCxn id="41" idx="0"/>
          </p:cNvCxnSpPr>
          <p:nvPr/>
        </p:nvCxnSpPr>
        <p:spPr>
          <a:xfrm flipH="1">
            <a:off x="1427190" y="2909877"/>
            <a:ext cx="4756" cy="343913"/>
          </a:xfrm>
          <a:prstGeom prst="straightConnector1">
            <a:avLst/>
          </a:prstGeom>
          <a:ln w="2857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805037" y="4254630"/>
            <a:ext cx="12211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+mj-lt"/>
              </a:rPr>
              <a:t>original device</a:t>
            </a:r>
          </a:p>
        </p:txBody>
      </p:sp>
      <p:sp>
        <p:nvSpPr>
          <p:cNvPr id="57" name="Shape 77"/>
          <p:cNvSpPr/>
          <p:nvPr/>
        </p:nvSpPr>
        <p:spPr>
          <a:xfrm>
            <a:off x="2942068" y="3251283"/>
            <a:ext cx="1086977" cy="607418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34290" rIns="68569" bIns="68569" anchor="t" anchorCtr="0">
            <a:noAutofit/>
          </a:bodyPr>
          <a:lstStyle/>
          <a:p>
            <a:pPr algn="ctr"/>
            <a:r>
              <a:rPr lang="en-US" sz="1500" b="1" dirty="0"/>
              <a:t>OS Service</a:t>
            </a:r>
            <a:endParaRPr sz="1500" b="1" dirty="0"/>
          </a:p>
        </p:txBody>
      </p:sp>
      <p:sp>
        <p:nvSpPr>
          <p:cNvPr id="60" name="Rectangle 59"/>
          <p:cNvSpPr/>
          <p:nvPr/>
        </p:nvSpPr>
        <p:spPr>
          <a:xfrm>
            <a:off x="3335798" y="3650014"/>
            <a:ext cx="142428" cy="1424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cxnSp>
        <p:nvCxnSpPr>
          <p:cNvPr id="67" name="Straight Arrow Connector 66"/>
          <p:cNvCxnSpPr>
            <a:endCxn id="57" idx="0"/>
          </p:cNvCxnSpPr>
          <p:nvPr/>
        </p:nvCxnSpPr>
        <p:spPr>
          <a:xfrm flipH="1">
            <a:off x="3485558" y="2907368"/>
            <a:ext cx="4756" cy="343913"/>
          </a:xfrm>
          <a:prstGeom prst="straightConnector1">
            <a:avLst/>
          </a:prstGeom>
          <a:ln w="2857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2863406" y="4252120"/>
            <a:ext cx="12211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+mj-lt"/>
              </a:rPr>
              <a:t>target device</a:t>
            </a:r>
          </a:p>
        </p:txBody>
      </p:sp>
      <p:sp>
        <p:nvSpPr>
          <p:cNvPr id="71" name="Rectangle 70"/>
          <p:cNvSpPr/>
          <p:nvPr/>
        </p:nvSpPr>
        <p:spPr>
          <a:xfrm>
            <a:off x="3535174" y="3442761"/>
            <a:ext cx="298800" cy="48474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27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?</a:t>
            </a:r>
          </a:p>
        </p:txBody>
      </p:sp>
      <p:sp>
        <p:nvSpPr>
          <p:cNvPr id="28" name="Oval 27"/>
          <p:cNvSpPr/>
          <p:nvPr/>
        </p:nvSpPr>
        <p:spPr>
          <a:xfrm>
            <a:off x="3494271" y="3518218"/>
            <a:ext cx="372716" cy="37271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cxnSp>
        <p:nvCxnSpPr>
          <p:cNvPr id="29" name="Straight Connector 28"/>
          <p:cNvCxnSpPr>
            <a:stCxn id="28" idx="6"/>
          </p:cNvCxnSpPr>
          <p:nvPr/>
        </p:nvCxnSpPr>
        <p:spPr>
          <a:xfrm flipV="1">
            <a:off x="3866987" y="3251281"/>
            <a:ext cx="817648" cy="45329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1865614" y="17187"/>
            <a:ext cx="1034466" cy="237299"/>
            <a:chOff x="1858634" y="332"/>
            <a:chExt cx="1034466" cy="237299"/>
          </a:xfrm>
          <a:solidFill>
            <a:srgbClr val="00417B"/>
          </a:solidFill>
        </p:grpSpPr>
        <p:sp>
          <p:nvSpPr>
            <p:cNvPr id="31" name="Chevron 30"/>
            <p:cNvSpPr/>
            <p:nvPr/>
          </p:nvSpPr>
          <p:spPr>
            <a:xfrm>
              <a:off x="1858634" y="332"/>
              <a:ext cx="1034466" cy="237299"/>
            </a:xfrm>
            <a:prstGeom prst="chevron">
              <a:avLst/>
            </a:prstGeom>
            <a:grpFill/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2" name="Chevron 4"/>
            <p:cNvSpPr/>
            <p:nvPr/>
          </p:nvSpPr>
          <p:spPr>
            <a:xfrm>
              <a:off x="1977284" y="332"/>
              <a:ext cx="797167" cy="237299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0005" tIns="13335" rIns="13335" bIns="13335" numCol="1" spcCol="1270" anchor="ctr" anchorCtr="0">
              <a:noAutofit/>
            </a:bodyPr>
            <a:lstStyle/>
            <a:p>
              <a:pPr lvl="0" algn="ctr" defTabSz="444500">
                <a:lnSpc>
                  <a:spcPct val="8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b="0" kern="1200" dirty="0" smtClean="0">
                  <a:solidFill>
                    <a:schemeClr val="bg1"/>
                  </a:solidFill>
                  <a:latin typeface="+mn-lt"/>
                </a:rPr>
                <a:t>Problems</a:t>
              </a:r>
              <a:endParaRPr lang="en-US" sz="1000" b="0" kern="1200" dirty="0">
                <a:solidFill>
                  <a:schemeClr val="bg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40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33333E-6 L 0.26958 -0.0005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479" y="-2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  <p:bldP spid="40" grpId="0" animBg="1"/>
      <p:bldP spid="71" grpId="0"/>
      <p:bldP spid="2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20" b="7920"/>
          <a:stretch/>
        </p:blipFill>
        <p:spPr>
          <a:xfrm>
            <a:off x="10" y="-1"/>
            <a:ext cx="7619991" cy="4095897"/>
          </a:xfr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69761" y="4624595"/>
            <a:ext cx="6952869" cy="514350"/>
          </a:xfrm>
        </p:spPr>
        <p:txBody>
          <a:bodyPr/>
          <a:lstStyle/>
          <a:p>
            <a:pPr algn="ctr"/>
            <a:r>
              <a:rPr lang="en-US" sz="3200" dirty="0"/>
              <a:t>Solution:  OS Service Virtualization  </a:t>
            </a:r>
          </a:p>
        </p:txBody>
      </p:sp>
    </p:spTree>
    <p:extLst>
      <p:ext uri="{BB962C8B-B14F-4D97-AF65-F5344CB8AC3E}">
        <p14:creationId xmlns:p14="http://schemas.microsoft.com/office/powerpoint/2010/main" val="308263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ice University Colors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605F64"/>
      </a:accent1>
      <a:accent2>
        <a:srgbClr val="00417B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3067</TotalTime>
  <Words>1400</Words>
  <Application>Microsoft Office PowerPoint</Application>
  <PresentationFormat>Custom</PresentationFormat>
  <Paragraphs>341</Paragraphs>
  <Slides>22</Slides>
  <Notes>21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Calibri</vt:lpstr>
      <vt:lpstr>Calibri Light</vt:lpstr>
      <vt:lpstr>Nirmala UI Semilight</vt:lpstr>
      <vt:lpstr>Times New Roman</vt:lpstr>
      <vt:lpstr>Wingdings</vt:lpstr>
      <vt:lpstr>Retrospect</vt:lpstr>
      <vt:lpstr>Eliminating State Entanglement with Checkpoint-Based Virtualization  of Mobile OS Services</vt:lpstr>
      <vt:lpstr>What is State Entanglement?</vt:lpstr>
      <vt:lpstr>Shared Library Model</vt:lpstr>
      <vt:lpstr>Mobile OS Service Model</vt:lpstr>
      <vt:lpstr>Why do we care?</vt:lpstr>
      <vt:lpstr>Problems – Fault Isolation</vt:lpstr>
      <vt:lpstr>Problems – Fault Tolerance</vt:lpstr>
      <vt:lpstr>Problems – App Migration</vt:lpstr>
      <vt:lpstr>Solution:  OS Service Virtualization  </vt:lpstr>
      <vt:lpstr>OS Service Virtualization </vt:lpstr>
      <vt:lpstr>Corsa:  Checkpoint-based Virtualization</vt:lpstr>
      <vt:lpstr>Corsa Enables Fault Isolation</vt:lpstr>
      <vt:lpstr>Corsa Enables Fault Tolerance</vt:lpstr>
      <vt:lpstr>Corsa Enables App Migration</vt:lpstr>
      <vt:lpstr>Ongoing Implementation</vt:lpstr>
      <vt:lpstr>Feasibility</vt:lpstr>
      <vt:lpstr>Feasibility</vt:lpstr>
      <vt:lpstr>Feasibility</vt:lpstr>
      <vt:lpstr>Related Work at a glance</vt:lpstr>
      <vt:lpstr>Discussion</vt:lpstr>
      <vt:lpstr>Concluding Remarks</vt:lpstr>
      <vt:lpstr>Mobile OS Service Model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Eliminating State Entanglement with Checkpoint-Based Virtualization of Mobile OS Services</dc:title>
  <dc:creator>Kevin Boos</dc:creator>
  <cp:lastModifiedBy>Kevin Boos</cp:lastModifiedBy>
  <cp:revision>531</cp:revision>
  <dcterms:created xsi:type="dcterms:W3CDTF">2015-07-17T07:28:59Z</dcterms:created>
  <dcterms:modified xsi:type="dcterms:W3CDTF">2015-07-28T15:13:18Z</dcterms:modified>
</cp:coreProperties>
</file>

<file path=docProps/thumbnail.jpeg>
</file>